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notesMasterIdLst>
    <p:notesMasterId r:id="rId16"/>
  </p:notesMasterIdLst>
  <p:handoutMasterIdLst>
    <p:handoutMasterId r:id="rId17"/>
  </p:handoutMasterIdLst>
  <p:sldIdLst>
    <p:sldId id="347" r:id="rId2"/>
    <p:sldId id="339" r:id="rId3"/>
    <p:sldId id="353" r:id="rId4"/>
    <p:sldId id="354" r:id="rId5"/>
    <p:sldId id="355" r:id="rId6"/>
    <p:sldId id="356" r:id="rId7"/>
    <p:sldId id="357" r:id="rId8"/>
    <p:sldId id="358" r:id="rId9"/>
    <p:sldId id="359" r:id="rId10"/>
    <p:sldId id="364" r:id="rId11"/>
    <p:sldId id="360" r:id="rId12"/>
    <p:sldId id="361" r:id="rId13"/>
    <p:sldId id="362" r:id="rId14"/>
    <p:sldId id="363" r:id="rId1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dellelo" initials="c"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3333CC"/>
    <a:srgbClr val="69340D"/>
    <a:srgbClr val="136789"/>
    <a:srgbClr val="526B6B"/>
    <a:srgbClr val="322E05"/>
    <a:srgbClr val="3E3805"/>
    <a:srgbClr val="26380C"/>
    <a:srgbClr val="506028"/>
    <a:srgbClr val="3399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138" autoAdjust="0"/>
    <p:restoredTop sz="86400" autoAdjust="0"/>
  </p:normalViewPr>
  <p:slideViewPr>
    <p:cSldViewPr>
      <p:cViewPr varScale="1">
        <p:scale>
          <a:sx n="60" d="100"/>
          <a:sy n="60" d="100"/>
        </p:scale>
        <p:origin x="1132" y="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85" d="100"/>
          <a:sy n="85" d="100"/>
        </p:scale>
        <p:origin x="-383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DFFAB7-9EB2-42AE-B012-B876F6B6F628}" type="datetimeFigureOut">
              <a:rPr lang="en-US" smtClean="0"/>
              <a:t>8/30/2018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D509C29-5E82-41ED-8CE3-0988C23D1BE4}" type="slidenum">
              <a:rPr lang="en-US" smtClean="0"/>
              <a:t>‹#›</a:t>
            </a:fld>
            <a:endParaRPr lang="en-US"/>
          </a:p>
        </p:txBody>
      </p:sp>
    </p:spTree>
    <p:extLst>
      <p:ext uri="{BB962C8B-B14F-4D97-AF65-F5344CB8AC3E}">
        <p14:creationId xmlns:p14="http://schemas.microsoft.com/office/powerpoint/2010/main" val="3634110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dirty="0"/>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cs typeface="+mn-cs"/>
              </a:defRPr>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7B491A9-5D56-A448-96C7-EB6CC08E6C9E}" type="slidenum">
              <a:rPr lang="en-US" altLang="en-US"/>
              <a:pPr/>
              <a:t>‹#›</a:t>
            </a:fld>
            <a:endParaRPr lang="en-US" altLang="en-US" dirty="0"/>
          </a:p>
        </p:txBody>
      </p:sp>
    </p:spTree>
    <p:extLst>
      <p:ext uri="{BB962C8B-B14F-4D97-AF65-F5344CB8AC3E}">
        <p14:creationId xmlns:p14="http://schemas.microsoft.com/office/powerpoint/2010/main" val="8790979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a:t>
            </a:fld>
            <a:endParaRPr lang="en-US" altLang="en-US" dirty="0"/>
          </a:p>
        </p:txBody>
      </p:sp>
    </p:spTree>
    <p:extLst>
      <p:ext uri="{BB962C8B-B14F-4D97-AF65-F5344CB8AC3E}">
        <p14:creationId xmlns:p14="http://schemas.microsoft.com/office/powerpoint/2010/main" val="38377803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2</a:t>
            </a:fld>
            <a:endParaRPr lang="en-US" altLang="en-US" dirty="0"/>
          </a:p>
        </p:txBody>
      </p:sp>
    </p:spTree>
    <p:extLst>
      <p:ext uri="{BB962C8B-B14F-4D97-AF65-F5344CB8AC3E}">
        <p14:creationId xmlns:p14="http://schemas.microsoft.com/office/powerpoint/2010/main" val="26554536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3</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4</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8</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9</a:t>
            </a:fld>
            <a:endParaRPr lang="en-US" altLang="en-US" dirty="0"/>
          </a:p>
        </p:txBody>
      </p:sp>
    </p:spTree>
    <p:extLst>
      <p:ext uri="{BB962C8B-B14F-4D97-AF65-F5344CB8AC3E}">
        <p14:creationId xmlns:p14="http://schemas.microsoft.com/office/powerpoint/2010/main" val="26554536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10</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12</a:t>
            </a:fld>
            <a:endParaRPr lang="en-US" altLang="en-US" dirty="0"/>
          </a:p>
        </p:txBody>
      </p:sp>
    </p:spTree>
    <p:extLst>
      <p:ext uri="{BB962C8B-B14F-4D97-AF65-F5344CB8AC3E}">
        <p14:creationId xmlns:p14="http://schemas.microsoft.com/office/powerpoint/2010/main" val="26554536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14</a:t>
            </a:fld>
            <a:endParaRPr lang="en-US" altLang="en-US" dirty="0"/>
          </a:p>
        </p:txBody>
      </p:sp>
    </p:spTree>
    <p:extLst>
      <p:ext uri="{BB962C8B-B14F-4D97-AF65-F5344CB8AC3E}">
        <p14:creationId xmlns:p14="http://schemas.microsoft.com/office/powerpoint/2010/main" val="26554536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17"/>
        <p:cNvGrpSpPr/>
        <p:nvPr/>
      </p:nvGrpSpPr>
      <p:grpSpPr>
        <a:xfrm>
          <a:off x="0" y="0"/>
          <a:ext cx="0" cy="0"/>
          <a:chOff x="0" y="0"/>
          <a:chExt cx="0" cy="0"/>
        </a:xfrm>
      </p:grpSpPr>
      <p:sp>
        <p:nvSpPr>
          <p:cNvPr id="5" name="Rectangle 4"/>
          <p:cNvSpPr/>
          <p:nvPr userDrawn="1"/>
        </p:nvSpPr>
        <p:spPr>
          <a:xfrm>
            <a:off x="0" y="2166816"/>
            <a:ext cx="9144000" cy="2524369"/>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526B6B"/>
              </a:buClr>
            </a:pPr>
            <a:endParaRPr lang="en-US" dirty="0"/>
          </a:p>
        </p:txBody>
      </p:sp>
      <p:sp>
        <p:nvSpPr>
          <p:cNvPr id="2" name="Title 1"/>
          <p:cNvSpPr>
            <a:spLocks noGrp="1"/>
          </p:cNvSpPr>
          <p:nvPr>
            <p:ph type="title"/>
          </p:nvPr>
        </p:nvSpPr>
        <p:spPr>
          <a:xfrm>
            <a:off x="457200" y="2362200"/>
            <a:ext cx="8229600" cy="1257306"/>
          </a:xfrm>
        </p:spPr>
        <p:txBody>
          <a:bodyPr/>
          <a:lstStyle>
            <a:lvl1pPr algn="ctr">
              <a:defRPr>
                <a:solidFill>
                  <a:schemeClr val="tx1"/>
                </a:solidFill>
              </a:defRPr>
            </a:lvl1pPr>
          </a:lstStyle>
          <a:p>
            <a:r>
              <a:rPr lang="en-US" dirty="0" smtClean="0"/>
              <a:t>Click to edit Master title style</a:t>
            </a:r>
            <a:endParaRPr lang="en-US" dirty="0"/>
          </a:p>
        </p:txBody>
      </p:sp>
      <p:sp>
        <p:nvSpPr>
          <p:cNvPr id="8" name="Subtitle 1"/>
          <p:cNvSpPr>
            <a:spLocks noGrp="1"/>
          </p:cNvSpPr>
          <p:nvPr>
            <p:ph sz="quarter" idx="15"/>
          </p:nvPr>
        </p:nvSpPr>
        <p:spPr>
          <a:xfrm>
            <a:off x="703196" y="3771906"/>
            <a:ext cx="7737608" cy="672804"/>
          </a:xfrm>
        </p:spPr>
        <p:txBody>
          <a:bodyPr/>
          <a:lstStyle>
            <a:lvl1pPr algn="l">
              <a:buClr>
                <a:srgbClr val="3333CC"/>
              </a:buClr>
              <a:defRPr/>
            </a:lvl1pPr>
            <a:lvl2pPr algn="l">
              <a:buClr>
                <a:srgbClr val="3333CC"/>
              </a:buClr>
              <a:defRPr/>
            </a:lvl2pPr>
            <a:lvl3pPr algn="l">
              <a:buClr>
                <a:srgbClr val="3333CC"/>
              </a:buClr>
              <a:defRPr/>
            </a:lvl3pPr>
            <a:lvl4pPr algn="l">
              <a:buClr>
                <a:srgbClr val="3333CC"/>
              </a:buClr>
              <a:defRPr/>
            </a:lvl4pPr>
            <a:lvl5pPr algn="l">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8668788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Rectangle 5"/>
          <p:cNvSpPr/>
          <p:nvPr/>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19050"/>
            <a:ext cx="9052560" cy="1257300"/>
          </a:xfrm>
        </p:spPr>
        <p:txBody>
          <a:bodyPr/>
          <a:lstStyle/>
          <a:p>
            <a:r>
              <a:rPr lang="en-US" smtClean="0"/>
              <a:t>Click to edit Master title style</a:t>
            </a:r>
            <a:endParaRPr lang="en-US"/>
          </a:p>
        </p:txBody>
      </p:sp>
      <p:sp>
        <p:nvSpPr>
          <p:cNvPr id="8" name="Content Placeholder 7"/>
          <p:cNvSpPr>
            <a:spLocks noGrp="1"/>
          </p:cNvSpPr>
          <p:nvPr>
            <p:ph sz="quarter" idx="10"/>
          </p:nvPr>
        </p:nvSpPr>
        <p:spPr>
          <a:xfrm>
            <a:off x="247305" y="1407393"/>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7"/>
          <p:cNvSpPr>
            <a:spLocks noGrp="1"/>
          </p:cNvSpPr>
          <p:nvPr>
            <p:ph sz="quarter" idx="11"/>
          </p:nvPr>
        </p:nvSpPr>
        <p:spPr>
          <a:xfrm>
            <a:off x="4666904" y="1417784"/>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p:nvPr userDrawn="1"/>
        </p:nvSpPr>
        <p:spPr>
          <a:xfrm>
            <a:off x="0" y="6352561"/>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p:cNvSpPr>
            <a:spLocks noGrp="1"/>
          </p:cNvSpPr>
          <p:nvPr>
            <p:ph sz="quarter" idx="12"/>
          </p:nvPr>
        </p:nvSpPr>
        <p:spPr>
          <a:xfrm>
            <a:off x="228600" y="4724400"/>
            <a:ext cx="8458200" cy="114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8265543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990600" y="3200400"/>
            <a:ext cx="1990680" cy="1219200"/>
          </a:xfrm>
        </p:spPr>
        <p:txBody>
          <a:bodyPr/>
          <a:lstStyle/>
          <a:p>
            <a:endParaRPr lang="en-US" dirty="0"/>
          </a:p>
        </p:txBody>
      </p:sp>
      <p:sp>
        <p:nvSpPr>
          <p:cNvPr id="16" name="Table Placeholder 15"/>
          <p:cNvSpPr>
            <a:spLocks noGrp="1"/>
          </p:cNvSpPr>
          <p:nvPr>
            <p:ph type="tbl" sz="quarter" idx="12"/>
          </p:nvPr>
        </p:nvSpPr>
        <p:spPr>
          <a:xfrm>
            <a:off x="6172200" y="3200400"/>
            <a:ext cx="2362200" cy="1219200"/>
          </a:xfrm>
        </p:spPr>
        <p:txBody>
          <a:bodyPr/>
          <a:lstStyle/>
          <a:p>
            <a:endParaRPr lang="en-US" dirty="0"/>
          </a:p>
        </p:txBody>
      </p:sp>
      <p:sp>
        <p:nvSpPr>
          <p:cNvPr id="11" name="Text Placeholder 4"/>
          <p:cNvSpPr>
            <a:spLocks noGrp="1"/>
          </p:cNvSpPr>
          <p:nvPr>
            <p:ph type="body" sz="quarter" idx="10"/>
          </p:nvPr>
        </p:nvSpPr>
        <p:spPr>
          <a:xfrm>
            <a:off x="241662" y="4753428"/>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52561"/>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3505200" y="3200400"/>
            <a:ext cx="2057400" cy="1219200"/>
          </a:xfrm>
        </p:spPr>
        <p:txBody>
          <a:bodyPr/>
          <a:lstStyle/>
          <a:p>
            <a:endParaRPr lang="en-US"/>
          </a:p>
        </p:txBody>
      </p:sp>
      <p:sp>
        <p:nvSpPr>
          <p:cNvPr id="7" name="Picture Placeholder 6"/>
          <p:cNvSpPr>
            <a:spLocks noGrp="1"/>
          </p:cNvSpPr>
          <p:nvPr>
            <p:ph type="pic" sz="quarter" idx="14"/>
          </p:nvPr>
        </p:nvSpPr>
        <p:spPr>
          <a:xfrm>
            <a:off x="5486400" y="2895600"/>
            <a:ext cx="1066800" cy="1676400"/>
          </a:xfrm>
        </p:spPr>
        <p:txBody>
          <a:bodyPr/>
          <a:lstStyle/>
          <a:p>
            <a:endParaRPr lang="en-US"/>
          </a:p>
        </p:txBody>
      </p:sp>
      <p:sp>
        <p:nvSpPr>
          <p:cNvPr id="8" name="Content Placeholder 7"/>
          <p:cNvSpPr>
            <a:spLocks noGrp="1"/>
          </p:cNvSpPr>
          <p:nvPr>
            <p:ph sz="quarter" idx="15"/>
          </p:nvPr>
        </p:nvSpPr>
        <p:spPr>
          <a:xfrm>
            <a:off x="457200" y="5562600"/>
            <a:ext cx="8305800" cy="60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374066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6" name="Rectangle 5"/>
          <p:cNvSpPr/>
          <p:nvPr/>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19050"/>
            <a:ext cx="9052560" cy="1257300"/>
          </a:xfrm>
        </p:spPr>
        <p:txBody>
          <a:bodyPr/>
          <a:lstStyle/>
          <a:p>
            <a:r>
              <a:rPr lang="en-US" smtClean="0"/>
              <a:t>Click to edit Master title style</a:t>
            </a:r>
            <a:endParaRPr lang="en-US"/>
          </a:p>
        </p:txBody>
      </p:sp>
      <p:sp>
        <p:nvSpPr>
          <p:cNvPr id="4" name="Content Placeholder 3"/>
          <p:cNvSpPr>
            <a:spLocks noGrp="1"/>
          </p:cNvSpPr>
          <p:nvPr>
            <p:ph sz="quarter" idx="12"/>
          </p:nvPr>
        </p:nvSpPr>
        <p:spPr>
          <a:xfrm>
            <a:off x="533400" y="1447800"/>
            <a:ext cx="7239000" cy="304800"/>
          </a:xfrm>
        </p:spPr>
        <p:txBody>
          <a:bodyPr/>
          <a:lstStyle/>
          <a:p>
            <a:pPr lvl="0"/>
            <a:endParaRPr lang="en-US" dirty="0"/>
          </a:p>
        </p:txBody>
      </p:sp>
      <p:sp>
        <p:nvSpPr>
          <p:cNvPr id="8" name="Content Placeholder 7"/>
          <p:cNvSpPr>
            <a:spLocks noGrp="1"/>
          </p:cNvSpPr>
          <p:nvPr>
            <p:ph sz="quarter" idx="10"/>
          </p:nvPr>
        </p:nvSpPr>
        <p:spPr>
          <a:xfrm>
            <a:off x="247305" y="1875972"/>
            <a:ext cx="4019896" cy="397125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7"/>
          <p:cNvSpPr>
            <a:spLocks noGrp="1"/>
          </p:cNvSpPr>
          <p:nvPr>
            <p:ph sz="quarter" idx="11"/>
          </p:nvPr>
        </p:nvSpPr>
        <p:spPr>
          <a:xfrm>
            <a:off x="4666904" y="1886363"/>
            <a:ext cx="4019896" cy="397125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3"/>
          </p:nvPr>
        </p:nvSpPr>
        <p:spPr>
          <a:xfrm>
            <a:off x="685800" y="5943600"/>
            <a:ext cx="7010400" cy="228600"/>
          </a:xfrm>
        </p:spPr>
        <p:txBody>
          <a:bodyPr/>
          <a:lstStyle/>
          <a:p>
            <a:pPr lvl="0"/>
            <a:endParaRPr lang="en-US" dirty="0"/>
          </a:p>
        </p:txBody>
      </p:sp>
      <p:sp>
        <p:nvSpPr>
          <p:cNvPr id="7" name="Rectangle 6"/>
          <p:cNvSpPr/>
          <p:nvPr userDrawn="1"/>
        </p:nvSpPr>
        <p:spPr>
          <a:xfrm>
            <a:off x="0" y="6352561"/>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067888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 y="76200"/>
            <a:ext cx="905256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0287653"/>
      </p:ext>
    </p:extLst>
  </p:cSld>
  <p:clrMap bg1="lt1" tx1="dk1" bg2="lt2" tx2="dk2" accent1="accent1" accent2="accent2" accent3="accent3" accent4="accent4" accent5="accent5" accent6="accent6" hlink="hlink" folHlink="folHlink"/>
  <p:sldLayoutIdLst>
    <p:sldLayoutId id="2147483703" r:id="rId1"/>
    <p:sldLayoutId id="2147483696" r:id="rId2"/>
    <p:sldLayoutId id="2147483697" r:id="rId3"/>
    <p:sldLayoutId id="2147483704" r:id="rId4"/>
  </p:sldLayoutIdLst>
  <p:transition spd="med">
    <p:fade/>
  </p:transition>
  <p:timing>
    <p:tnLst>
      <p:par>
        <p:cTn id="1" dur="indefinite" restart="never" nodeType="tmRoot"/>
      </p:par>
    </p:tnLst>
  </p:timing>
  <p:txStyles>
    <p:titleStyle>
      <a:lvl1pPr algn="ctr" defTabSz="914400" rtl="0" eaLnBrk="1" latinLnBrk="0" hangingPunct="1">
        <a:spcBef>
          <a:spcPct val="0"/>
        </a:spcBef>
        <a:buNone/>
        <a:defRPr sz="3600" kern="1200">
          <a:solidFill>
            <a:schemeClr val="bg1"/>
          </a:solidFill>
          <a:latin typeface="Arial" pitchFamily="34" charset="0"/>
          <a:ea typeface="+mj-ea"/>
          <a:cs typeface="Arial" pitchFamily="34" charset="0"/>
        </a:defRPr>
      </a:lvl1pPr>
    </p:titleStyle>
    <p:bodyStyle>
      <a:lvl1pPr marL="461963" indent="-461963" algn="l" defTabSz="914400" rtl="0" eaLnBrk="1" latinLnBrk="0" hangingPunct="1">
        <a:spcBef>
          <a:spcPct val="20000"/>
        </a:spcBef>
        <a:buClr>
          <a:srgbClr val="3333CC"/>
        </a:buClr>
        <a:buFont typeface="Arial" pitchFamily="34" charset="0"/>
        <a:buChar char="•"/>
        <a:defRPr sz="2600" kern="1200">
          <a:solidFill>
            <a:schemeClr val="tx1"/>
          </a:solidFill>
          <a:latin typeface="Arial" pitchFamily="34" charset="0"/>
          <a:ea typeface="+mn-ea"/>
          <a:cs typeface="Arial" pitchFamily="34" charset="0"/>
        </a:defRPr>
      </a:lvl1pPr>
      <a:lvl2pPr marL="914400" indent="-457200" algn="l" defTabSz="914400" rtl="0" eaLnBrk="1" latinLnBrk="0" hangingPunct="1">
        <a:spcBef>
          <a:spcPct val="20000"/>
        </a:spcBef>
        <a:buClr>
          <a:srgbClr val="3333CC"/>
        </a:buClr>
        <a:buFont typeface="Arial" pitchFamily="34" charset="0"/>
        <a:buChar char="–"/>
        <a:defRPr sz="2400" kern="1200">
          <a:solidFill>
            <a:schemeClr val="tx1"/>
          </a:solidFill>
          <a:latin typeface="Arial" pitchFamily="34" charset="0"/>
          <a:ea typeface="+mn-ea"/>
          <a:cs typeface="Arial" pitchFamily="34" charset="0"/>
        </a:defRPr>
      </a:lvl2pPr>
      <a:lvl3pPr marL="1371600" indent="-457200" algn="l" defTabSz="914400" rtl="0" eaLnBrk="1" latinLnBrk="0" hangingPunct="1">
        <a:spcBef>
          <a:spcPct val="20000"/>
        </a:spcBef>
        <a:buClr>
          <a:srgbClr val="3333CC"/>
        </a:buClr>
        <a:buFont typeface="Wingdings" pitchFamily="2" charset="2"/>
        <a:buChar char="§"/>
        <a:defRPr sz="2200" kern="1200">
          <a:solidFill>
            <a:schemeClr val="tx1"/>
          </a:solidFill>
          <a:latin typeface="Arial" pitchFamily="34" charset="0"/>
          <a:ea typeface="+mn-ea"/>
          <a:cs typeface="Arial" pitchFamily="34" charset="0"/>
        </a:defRPr>
      </a:lvl3pPr>
      <a:lvl4pPr marL="1820863" indent="-449263" algn="l" defTabSz="914400" rtl="0" eaLnBrk="1" latinLnBrk="0" hangingPunct="1">
        <a:spcBef>
          <a:spcPct val="20000"/>
        </a:spcBef>
        <a:buClr>
          <a:srgbClr val="3333CC"/>
        </a:buClr>
        <a:buFont typeface="Courier New" pitchFamily="49" charset="0"/>
        <a:buChar char="o"/>
        <a:defRPr sz="2000" kern="1200">
          <a:solidFill>
            <a:schemeClr val="tx1"/>
          </a:solidFill>
          <a:latin typeface="Arial" pitchFamily="34" charset="0"/>
          <a:ea typeface="+mn-ea"/>
          <a:cs typeface="Arial" pitchFamily="34" charset="0"/>
        </a:defRPr>
      </a:lvl4pPr>
      <a:lvl5pPr marL="2286000" indent="-457200" algn="l" defTabSz="914400" rtl="0" eaLnBrk="1" latinLnBrk="0" hangingPunct="1">
        <a:spcBef>
          <a:spcPct val="20000"/>
        </a:spcBef>
        <a:buClr>
          <a:srgbClr val="3333CC"/>
        </a:buClr>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38395"/>
            <a:ext cx="8229600" cy="1143005"/>
          </a:xfrm>
        </p:spPr>
        <p:txBody>
          <a:bodyPr>
            <a:normAutofit/>
          </a:bodyPr>
          <a:lstStyle/>
          <a:p>
            <a:r>
              <a:rPr lang="en-US" b="1" dirty="0">
                <a:solidFill>
                  <a:schemeClr val="bg1"/>
                </a:solidFill>
              </a:rPr>
              <a:t>Section </a:t>
            </a:r>
            <a:r>
              <a:rPr lang="en-US" b="1" dirty="0" smtClean="0">
                <a:solidFill>
                  <a:schemeClr val="bg1"/>
                </a:solidFill>
              </a:rPr>
              <a:t>5.4</a:t>
            </a:r>
            <a:endParaRPr lang="en-US" b="1" dirty="0">
              <a:solidFill>
                <a:schemeClr val="bg1"/>
              </a:solidFill>
            </a:endParaRPr>
          </a:p>
        </p:txBody>
      </p:sp>
      <p:sp>
        <p:nvSpPr>
          <p:cNvPr id="3" name="Text Placeholder 2"/>
          <p:cNvSpPr>
            <a:spLocks noGrp="1"/>
          </p:cNvSpPr>
          <p:nvPr>
            <p:ph sz="quarter" idx="15"/>
          </p:nvPr>
        </p:nvSpPr>
        <p:spPr>
          <a:xfrm>
            <a:off x="703196" y="3657600"/>
            <a:ext cx="7737608" cy="611640"/>
          </a:xfrm>
          <a:noFill/>
        </p:spPr>
        <p:txBody>
          <a:bodyPr anchor="ctr">
            <a:normAutofit/>
          </a:bodyPr>
          <a:lstStyle/>
          <a:p>
            <a:pPr algn="ctr">
              <a:spcBef>
                <a:spcPts val="0"/>
              </a:spcBef>
              <a:buClr>
                <a:srgbClr val="008080"/>
              </a:buClr>
              <a:buSzPct val="25000"/>
              <a:buNone/>
            </a:pPr>
            <a:r>
              <a:rPr lang="en-US" altLang="en-US" sz="3400" dirty="0">
                <a:solidFill>
                  <a:schemeClr val="bg1"/>
                </a:solidFill>
                <a:ea typeface="Arial Black"/>
              </a:rPr>
              <a:t>Chapter </a:t>
            </a:r>
            <a:r>
              <a:rPr lang="en-US" altLang="en-US" sz="3400" dirty="0" smtClean="0">
                <a:solidFill>
                  <a:schemeClr val="bg1"/>
                </a:solidFill>
                <a:ea typeface="Arial Black"/>
              </a:rPr>
              <a:t>5</a:t>
            </a:r>
            <a:endParaRPr lang="en-US" sz="3400" dirty="0" smtClean="0">
              <a:solidFill>
                <a:schemeClr val="bg1"/>
              </a:solidFill>
            </a:endParaRPr>
          </a:p>
        </p:txBody>
      </p:sp>
    </p:spTree>
    <p:extLst>
      <p:ext uri="{BB962C8B-B14F-4D97-AF65-F5344CB8AC3E}">
        <p14:creationId xmlns:p14="http://schemas.microsoft.com/office/powerpoint/2010/main" val="19051797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Example: FourExams </a:t>
            </a:r>
            <a:r>
              <a:rPr lang="en-US" dirty="0" smtClean="0"/>
              <a:t>(2 </a:t>
            </a:r>
            <a:r>
              <a:rPr lang="en-US" dirty="0"/>
              <a:t>of 2)</a:t>
            </a:r>
          </a:p>
        </p:txBody>
      </p:sp>
      <p:pic>
        <p:nvPicPr>
          <p:cNvPr id="13" name="Picture 2" descr="A table has 4 rows and 5 columns and the other table has 4 rows and 3 columns.&#10;The data from the first table are as follows:&#10;Row 1. (Exam hash 1): 62; 94; 68; 86; 50&#10;Row 2. (Exam hash 2): 87; 95; 93; 97; 63&#10;Row 3. (Exam hash 3): 74; 86; 82; 70; 28&#10;Row 4. (Exam hash 4): 77; 89; 73; 79; 47&#10;The data from the second table are as follows:&#10;The column headers read, n subscript i; y bar subscript i; S subscript i.&#10;Row 1. n subscript i: 5; y bar subscript i: 72.0; S subscript i: 17.89&#10;Row 2. n subscript i: 5; y bar subscript i: 87.0; S subscript i: 13.93&#10;Row 3. n subscript i: 5; y bar subscript i: 68.0; S subscript i: 23.24&#10;Row 4. n subscript i: 5; y bar subscript i: 73.0; S subscript i: 15.68&#10;Overall 20; 75.0; 18.11&#10;The text at the bottom reads, max (S subscript i) over min (S subscript i) equals 23.24 over 13.93 equals 1.67 lesser than 2 OK."/>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685800" y="1591268"/>
            <a:ext cx="7721619" cy="37427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idx="1"/>
          </p:nvPr>
        </p:nvSpPr>
        <p:spPr>
          <a:xfrm>
            <a:off x="630382" y="5669473"/>
            <a:ext cx="7827818" cy="578927"/>
          </a:xfrm>
        </p:spPr>
        <p:txBody>
          <a:bodyPr>
            <a:normAutofit/>
          </a:bodyPr>
          <a:lstStyle/>
          <a:p>
            <a:pPr marL="0" indent="0">
              <a:buNone/>
            </a:pPr>
            <a:r>
              <a:rPr lang="en-US" dirty="0"/>
              <a:t>(</a:t>
            </a:r>
            <a:r>
              <a:rPr lang="en-US" i="1" dirty="0"/>
              <a:t>Check if some group s</a:t>
            </a:r>
            <a:r>
              <a:rPr lang="en-US" i="1" baseline="-25000" dirty="0"/>
              <a:t>i</a:t>
            </a:r>
            <a:r>
              <a:rPr lang="en-US" i="1" dirty="0"/>
              <a:t> is more than twice another</a:t>
            </a:r>
            <a:r>
              <a:rPr lang="en-US" dirty="0" smtClean="0"/>
              <a:t>)</a:t>
            </a:r>
            <a:endParaRPr lang="en-US" dirty="0"/>
          </a:p>
        </p:txBody>
      </p:sp>
    </p:spTree>
    <p:extLst>
      <p:ext uri="{BB962C8B-B14F-4D97-AF65-F5344CB8AC3E}">
        <p14:creationId xmlns:p14="http://schemas.microsoft.com/office/powerpoint/2010/main" val="36378650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a:t>Residual Plots: Exam ANOVA</a:t>
            </a:r>
          </a:p>
        </p:txBody>
      </p:sp>
      <p:pic>
        <p:nvPicPr>
          <p:cNvPr id="17" name="Picture 3" descr="A command line and two scatter plots. &#10;The command line reads, model equals aov (Grade tilde factor (Exam), data equals Exams4).&#10;The first scatter plot is titled as Residuals versus Fits. The graph plots model dollar fitted along the horizontal axis and model dollar residuals along the vertical axis. A horizontal line originates at a point (0, 0), moves straight and it terminates at the point (90, 0). The graph plots five points (66, negative 40); (66, 1); (66, 5); (66, 13); and (66, 19) that are close to the vertical axis and the other five points (89, negative 25); (89, 0); (89, 6); (89, 8) and (89, 10) are plotted at the right portion of the graph. The remaining ten points are spread above and below the line between 70 and 75 along the horizontal axis and between negative 30 and 24 along the vertical axis. &#10;The second scatter plot is titled as Normal Q-Q plot. The graph plots Theoretical Quantiles along the horizontal axis and Sample Quantiles along the vertical axis. A line originates at a point (negative 2.2, negative 22), moves upward and it terminates at the point (1.5, 22). The graph plots large densities of points along the line from negative 0.8 to 1.4 along the horizontal axis and from negative 5 to 18 along the vertical axis. One point lies in the top right corner at the point 2, 20 and four points lie in the bottom left corner above negative 0.9 to negative 2 along the horizontal axis and from negative 25 to negative 40 along the vertical axis and these points are encircled. Text at the bottom right corner of the graph reads might be a problem in this tail?"/>
          <p:cNvPicPr>
            <a:picLocks noGrp="1" noChangeAspect="1" noChangeArrowheads="1"/>
          </p:cNvPicPr>
          <p:nvPr>
            <p:ph type="pic" sz="quarter" idx="13"/>
          </p:nvPr>
        </p:nvPicPr>
        <p:blipFill>
          <a:blip r:embed="rId2">
            <a:extLst>
              <a:ext uri="{28A0092B-C50C-407E-A947-70E740481C1C}">
                <a14:useLocalDpi xmlns:a14="http://schemas.microsoft.com/office/drawing/2010/main" val="0"/>
              </a:ext>
            </a:extLst>
          </a:blip>
          <a:stretch>
            <a:fillRect/>
          </a:stretch>
        </p:blipFill>
        <p:spPr bwMode="auto">
          <a:xfrm>
            <a:off x="832465" y="1560627"/>
            <a:ext cx="7205546" cy="46651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478625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Scope of </a:t>
            </a:r>
            <a:r>
              <a:rPr lang="en-US" dirty="0" smtClean="0"/>
              <a:t>Inference (1 of 2)</a:t>
            </a:r>
            <a:endParaRPr lang="en-US" dirty="0"/>
          </a:p>
        </p:txBody>
      </p:sp>
      <p:sp>
        <p:nvSpPr>
          <p:cNvPr id="3" name="Content Placeholder 2"/>
          <p:cNvSpPr>
            <a:spLocks noGrp="1"/>
          </p:cNvSpPr>
          <p:nvPr>
            <p:ph sz="quarter" idx="10"/>
          </p:nvPr>
        </p:nvSpPr>
        <p:spPr>
          <a:xfrm>
            <a:off x="176342" y="1324350"/>
            <a:ext cx="8773730" cy="5000328"/>
          </a:xfrm>
        </p:spPr>
        <p:txBody>
          <a:bodyPr>
            <a:noAutofit/>
          </a:bodyPr>
          <a:lstStyle/>
          <a:p>
            <a:pPr marL="0" indent="0">
              <a:spcBef>
                <a:spcPts val="600"/>
              </a:spcBef>
              <a:spcAft>
                <a:spcPts val="1200"/>
              </a:spcAft>
              <a:buNone/>
            </a:pPr>
            <a:r>
              <a:rPr lang="en-US" sz="2400" dirty="0"/>
              <a:t>The formal one-way ANOVA test allows us to assess whether the differences between group means might be larger than we would expect by random chance alone.</a:t>
            </a:r>
          </a:p>
          <a:p>
            <a:pPr marL="0" indent="0">
              <a:spcBef>
                <a:spcPts val="600"/>
              </a:spcBef>
              <a:spcAft>
                <a:spcPts val="1200"/>
              </a:spcAft>
              <a:buNone/>
            </a:pPr>
            <a:r>
              <a:rPr lang="en-US" sz="2400" dirty="0"/>
              <a:t>What we can infer when the ANOVA indicates evidence of  a difference depends on how the data were collected.</a:t>
            </a:r>
          </a:p>
          <a:p>
            <a:pPr marL="0" indent="0">
              <a:spcBef>
                <a:spcPts val="600"/>
              </a:spcBef>
              <a:spcAft>
                <a:spcPts val="1200"/>
              </a:spcAft>
              <a:buNone/>
            </a:pPr>
            <a:r>
              <a:rPr lang="en-US" sz="2400" dirty="0"/>
              <a:t>Data from a randomized experiment: Possible to infer a cause/effect relationship.</a:t>
            </a:r>
          </a:p>
          <a:p>
            <a:pPr marL="0" indent="0">
              <a:spcBef>
                <a:spcPts val="600"/>
              </a:spcBef>
              <a:spcAft>
                <a:spcPts val="1200"/>
              </a:spcAft>
              <a:buNone/>
            </a:pPr>
            <a:r>
              <a:rPr lang="en-US" sz="2400" dirty="0"/>
              <a:t>Data from a random samples from each group: Possible to infer some differences in the population means.</a:t>
            </a:r>
          </a:p>
          <a:p>
            <a:pPr marL="0" indent="0">
              <a:spcBef>
                <a:spcPts val="600"/>
              </a:spcBef>
              <a:buNone/>
            </a:pPr>
            <a:r>
              <a:rPr lang="en-US" sz="2400" dirty="0"/>
              <a:t>Data from other sources: May not support either kind of inference</a:t>
            </a:r>
            <a:r>
              <a:rPr lang="en-US" sz="2400" dirty="0" smtClean="0"/>
              <a:t>.</a:t>
            </a:r>
            <a:endParaRPr lang="en-US" sz="2400" dirty="0"/>
          </a:p>
        </p:txBody>
      </p:sp>
    </p:spTree>
    <p:extLst>
      <p:ext uri="{BB962C8B-B14F-4D97-AF65-F5344CB8AC3E}">
        <p14:creationId xmlns:p14="http://schemas.microsoft.com/office/powerpoint/2010/main" val="24509361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a:t>Scope of Inference </a:t>
            </a:r>
            <a:r>
              <a:rPr lang="en-US" dirty="0" smtClean="0"/>
              <a:t>(2 </a:t>
            </a:r>
            <a:r>
              <a:rPr lang="en-US" dirty="0"/>
              <a:t>of 2)</a:t>
            </a:r>
          </a:p>
        </p:txBody>
      </p:sp>
      <p:sp>
        <p:nvSpPr>
          <p:cNvPr id="3" name="Content Placeholder 2"/>
          <p:cNvSpPr>
            <a:spLocks noGrp="1"/>
          </p:cNvSpPr>
          <p:nvPr>
            <p:ph idx="1"/>
          </p:nvPr>
        </p:nvSpPr>
        <p:spPr>
          <a:xfrm>
            <a:off x="243114" y="1415142"/>
            <a:ext cx="8610600" cy="566058"/>
          </a:xfrm>
        </p:spPr>
        <p:txBody>
          <a:bodyPr>
            <a:normAutofit/>
          </a:bodyPr>
          <a:lstStyle/>
          <a:p>
            <a:pPr marL="0" indent="0">
              <a:buNone/>
            </a:pPr>
            <a:r>
              <a:rPr lang="en-US" altLang="en-US" dirty="0"/>
              <a:t>Allocation of Units to </a:t>
            </a:r>
            <a:r>
              <a:rPr lang="en-US" altLang="en-US" dirty="0" smtClean="0"/>
              <a:t>Groups</a:t>
            </a:r>
            <a:endParaRPr lang="en-US" altLang="en-US" dirty="0"/>
          </a:p>
        </p:txBody>
      </p:sp>
      <p:pic>
        <p:nvPicPr>
          <p:cNvPr id="13" name="Picture 2" descr="A table has 2 rows and 2 columns, the column headers are Using Randomized and Not Using Randomized. The data from the table are as follows:&#10;Row 1. Selection of Units at random: Using Randomized: Random sample selected; units assigned randomly to treatment groups; Not using randomized: Random samples selected from separate populations.&#10;Row 2. Selection of units not at random: Using Randomization: Study units are found, then randomly assigned to treatment groups; Not using randomized: Available units from separate populations are studied.&#10;Text beside the table that is at the right portion reads, Inference can be drawn to populations and it points to the not using randomization column in the first row.&#10;Text at the bottom left portion reads, Causal inferences can be drawn and it points to the using randomization column in the second row."/>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1190563" y="2043462"/>
            <a:ext cx="7129377" cy="41557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897447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Some </a:t>
            </a:r>
            <a:r>
              <a:rPr lang="en-US" dirty="0" smtClean="0"/>
              <a:t>Examples</a:t>
            </a:r>
            <a:endParaRPr lang="en-US" dirty="0"/>
          </a:p>
        </p:txBody>
      </p:sp>
      <p:sp>
        <p:nvSpPr>
          <p:cNvPr id="3" name="Content Placeholder 2"/>
          <p:cNvSpPr>
            <a:spLocks noGrp="1"/>
          </p:cNvSpPr>
          <p:nvPr>
            <p:ph sz="quarter" idx="10"/>
          </p:nvPr>
        </p:nvSpPr>
        <p:spPr>
          <a:xfrm>
            <a:off x="248805" y="1435698"/>
            <a:ext cx="8686861" cy="4777632"/>
          </a:xfrm>
        </p:spPr>
        <p:txBody>
          <a:bodyPr>
            <a:noAutofit/>
          </a:bodyPr>
          <a:lstStyle/>
          <a:p>
            <a:pPr marL="0" indent="0">
              <a:spcBef>
                <a:spcPts val="600"/>
              </a:spcBef>
              <a:spcAft>
                <a:spcPts val="1200"/>
              </a:spcAft>
              <a:buNone/>
            </a:pPr>
            <a:r>
              <a:rPr lang="en-US" altLang="en-US" dirty="0"/>
              <a:t>Exercise 5.33: Life </a:t>
            </a:r>
            <a:r>
              <a:rPr lang="en-US" altLang="en-US" dirty="0" smtClean="0"/>
              <a:t>spans </a:t>
            </a:r>
            <a:r>
              <a:rPr lang="en-US" altLang="en-US" dirty="0"/>
              <a:t>Not random</a:t>
            </a:r>
          </a:p>
          <a:p>
            <a:pPr marL="0" indent="0">
              <a:spcBef>
                <a:spcPts val="600"/>
              </a:spcBef>
              <a:spcAft>
                <a:spcPts val="1200"/>
              </a:spcAft>
              <a:buNone/>
            </a:pPr>
            <a:r>
              <a:rPr lang="en-US" altLang="en-US" dirty="0"/>
              <a:t>Exercise 5.44: </a:t>
            </a:r>
            <a:r>
              <a:rPr lang="en-US" altLang="en-US" dirty="0" smtClean="0"/>
              <a:t>Fenthion </a:t>
            </a:r>
            <a:r>
              <a:rPr lang="en-US" altLang="en-US" dirty="0"/>
              <a:t>Random samples</a:t>
            </a:r>
          </a:p>
          <a:p>
            <a:pPr marL="0" indent="0">
              <a:buNone/>
            </a:pPr>
            <a:r>
              <a:rPr lang="en-US" altLang="en-US" dirty="0"/>
              <a:t>Exercise 5.54: Blood </a:t>
            </a:r>
            <a:r>
              <a:rPr lang="en-US" altLang="en-US" dirty="0" smtClean="0"/>
              <a:t>pressure </a:t>
            </a:r>
            <a:r>
              <a:rPr lang="en-US" altLang="en-US" dirty="0"/>
              <a:t>Random samples, </a:t>
            </a:r>
          </a:p>
          <a:p>
            <a:pPr marL="0" indent="0">
              <a:spcBef>
                <a:spcPct val="0"/>
              </a:spcBef>
              <a:buNone/>
            </a:pPr>
            <a:r>
              <a:rPr lang="en-US" altLang="en-US" dirty="0"/>
              <a:t>cause/effect?</a:t>
            </a:r>
          </a:p>
          <a:p>
            <a:pPr marL="0" indent="0">
              <a:spcBef>
                <a:spcPts val="600"/>
              </a:spcBef>
              <a:spcAft>
                <a:spcPts val="1200"/>
              </a:spcAft>
              <a:buNone/>
            </a:pPr>
            <a:r>
              <a:rPr lang="en-US" altLang="en-US" dirty="0"/>
              <a:t>Example 5.11: Fruit </a:t>
            </a:r>
            <a:r>
              <a:rPr lang="en-US" altLang="en-US" dirty="0" smtClean="0"/>
              <a:t>flies </a:t>
            </a:r>
            <a:r>
              <a:rPr lang="en-US" altLang="en-US" dirty="0"/>
              <a:t>Random </a:t>
            </a:r>
            <a:r>
              <a:rPr lang="en-US" altLang="en-US" dirty="0" smtClean="0"/>
              <a:t>allocation</a:t>
            </a:r>
            <a:endParaRPr lang="en-US" altLang="en-US" dirty="0"/>
          </a:p>
        </p:txBody>
      </p:sp>
    </p:spTree>
    <p:extLst>
      <p:ext uri="{BB962C8B-B14F-4D97-AF65-F5344CB8AC3E}">
        <p14:creationId xmlns:p14="http://schemas.microsoft.com/office/powerpoint/2010/main" val="25002079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Section </a:t>
            </a:r>
            <a:r>
              <a:rPr lang="en-US" dirty="0" smtClean="0"/>
              <a:t>5.4 </a:t>
            </a:r>
            <a:endParaRPr lang="en-US" dirty="0"/>
          </a:p>
        </p:txBody>
      </p:sp>
      <p:sp>
        <p:nvSpPr>
          <p:cNvPr id="3" name="Content Placeholder 2"/>
          <p:cNvSpPr>
            <a:spLocks noGrp="1"/>
          </p:cNvSpPr>
          <p:nvPr>
            <p:ph sz="quarter" idx="10"/>
          </p:nvPr>
        </p:nvSpPr>
        <p:spPr>
          <a:xfrm>
            <a:off x="247304" y="1407392"/>
            <a:ext cx="8515695" cy="4805217"/>
          </a:xfrm>
        </p:spPr>
        <p:txBody>
          <a:bodyPr>
            <a:noAutofit/>
          </a:bodyPr>
          <a:lstStyle/>
          <a:p>
            <a:pPr marL="0" indent="0">
              <a:spcBef>
                <a:spcPts val="600"/>
              </a:spcBef>
              <a:buNone/>
            </a:pPr>
            <a:r>
              <a:rPr lang="en-US" altLang="en-US" dirty="0">
                <a:sym typeface="Symbol" panose="05050102010706020507" pitchFamily="18" charset="2"/>
              </a:rPr>
              <a:t>One-way ANOVA inference</a:t>
            </a:r>
          </a:p>
          <a:p>
            <a:pPr marL="457200" lvl="1" indent="0">
              <a:spcBef>
                <a:spcPts val="600"/>
              </a:spcBef>
              <a:buNone/>
            </a:pPr>
            <a:r>
              <a:rPr lang="en-US" altLang="en-US" sz="2600" i="1" dirty="0">
                <a:sym typeface="Symbol" panose="05050102010706020507" pitchFamily="18" charset="2"/>
              </a:rPr>
              <a:t>P</a:t>
            </a:r>
            <a:r>
              <a:rPr lang="en-US" altLang="en-US" sz="2600" dirty="0">
                <a:sym typeface="Symbol" panose="05050102010706020507" pitchFamily="18" charset="2"/>
              </a:rPr>
              <a:t>-value</a:t>
            </a:r>
          </a:p>
          <a:p>
            <a:pPr marL="457200" lvl="1">
              <a:spcBef>
                <a:spcPts val="600"/>
              </a:spcBef>
              <a:buNone/>
            </a:pPr>
            <a:r>
              <a:rPr lang="en-US" altLang="en-US" sz="2600" dirty="0">
                <a:sym typeface="Symbol" panose="05050102010706020507" pitchFamily="18" charset="2"/>
              </a:rPr>
              <a:t>ANOVA conditions</a:t>
            </a:r>
          </a:p>
          <a:p>
            <a:pPr marL="457200" lvl="1" indent="398463">
              <a:spcBef>
                <a:spcPts val="600"/>
              </a:spcBef>
              <a:buNone/>
            </a:pPr>
            <a:r>
              <a:rPr lang="en-US" altLang="en-US" sz="2600" dirty="0">
                <a:sym typeface="Symbol" panose="05050102010706020507" pitchFamily="18" charset="2"/>
              </a:rPr>
              <a:t>Equal variance</a:t>
            </a:r>
          </a:p>
          <a:p>
            <a:pPr marL="457200" lvl="1" indent="398463">
              <a:spcBef>
                <a:spcPts val="600"/>
              </a:spcBef>
              <a:buNone/>
            </a:pPr>
            <a:r>
              <a:rPr lang="en-US" altLang="en-US" sz="2600" dirty="0">
                <a:sym typeface="Symbol" panose="05050102010706020507" pitchFamily="18" charset="2"/>
              </a:rPr>
              <a:t>Normality</a:t>
            </a:r>
          </a:p>
          <a:p>
            <a:pPr marL="457200" lvl="1">
              <a:spcBef>
                <a:spcPts val="600"/>
              </a:spcBef>
              <a:buNone/>
            </a:pPr>
            <a:r>
              <a:rPr lang="en-US" altLang="en-US" sz="2600" dirty="0">
                <a:sym typeface="Symbol" panose="05050102010706020507" pitchFamily="18" charset="2"/>
              </a:rPr>
              <a:t>Scope of conclusions</a:t>
            </a:r>
          </a:p>
        </p:txBody>
      </p:sp>
    </p:spTree>
    <p:extLst>
      <p:ext uri="{BB962C8B-B14F-4D97-AF65-F5344CB8AC3E}">
        <p14:creationId xmlns:p14="http://schemas.microsoft.com/office/powerpoint/2010/main" val="34025552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One-Way ANOVA Table (I groups)</a:t>
            </a:r>
          </a:p>
        </p:txBody>
      </p:sp>
      <p:sp>
        <p:nvSpPr>
          <p:cNvPr id="3" name="Content Placeholder 2"/>
          <p:cNvSpPr>
            <a:spLocks noGrp="1"/>
          </p:cNvSpPr>
          <p:nvPr>
            <p:ph idx="1"/>
          </p:nvPr>
        </p:nvSpPr>
        <p:spPr>
          <a:xfrm>
            <a:off x="243114" y="1328058"/>
            <a:ext cx="8610600" cy="947058"/>
          </a:xfrm>
        </p:spPr>
        <p:txBody>
          <a:bodyPr>
            <a:normAutofit/>
          </a:bodyPr>
          <a:lstStyle/>
          <a:p>
            <a:pPr marL="0" indent="0">
              <a:buNone/>
            </a:pPr>
            <a:r>
              <a:rPr lang="en-US" i="1" dirty="0"/>
              <a:t>H</a:t>
            </a:r>
            <a:r>
              <a:rPr lang="en-US" baseline="-25000" dirty="0"/>
              <a:t>0</a:t>
            </a:r>
            <a:r>
              <a:rPr lang="en-US" dirty="0"/>
              <a:t>: </a:t>
            </a:r>
            <a:r>
              <a:rPr lang="en-US" i="1" dirty="0">
                <a:sym typeface="Symbol" pitchFamily="18" charset="2"/>
              </a:rPr>
              <a:t></a:t>
            </a:r>
            <a:r>
              <a:rPr lang="en-US" baseline="-25000" dirty="0">
                <a:sym typeface="Symbol" pitchFamily="18" charset="2"/>
              </a:rPr>
              <a:t>1</a:t>
            </a:r>
            <a:r>
              <a:rPr lang="en-US" dirty="0">
                <a:sym typeface="Symbol" pitchFamily="18" charset="2"/>
              </a:rPr>
              <a:t> = </a:t>
            </a:r>
            <a:r>
              <a:rPr lang="en-US" i="1" dirty="0">
                <a:sym typeface="Symbol" pitchFamily="18" charset="2"/>
              </a:rPr>
              <a:t></a:t>
            </a:r>
            <a:r>
              <a:rPr lang="en-US" baseline="-25000" dirty="0">
                <a:sym typeface="Symbol" pitchFamily="18" charset="2"/>
              </a:rPr>
              <a:t>2 </a:t>
            </a:r>
            <a:r>
              <a:rPr lang="en-US" dirty="0">
                <a:sym typeface="Symbol" pitchFamily="18" charset="2"/>
              </a:rPr>
              <a:t>= … = </a:t>
            </a:r>
            <a:r>
              <a:rPr lang="en-US" i="1" dirty="0">
                <a:sym typeface="Symbol" pitchFamily="18" charset="2"/>
              </a:rPr>
              <a:t></a:t>
            </a:r>
            <a:r>
              <a:rPr lang="en-US" i="1" baseline="-25000" dirty="0">
                <a:sym typeface="Symbol" pitchFamily="18" charset="2"/>
              </a:rPr>
              <a:t>I</a:t>
            </a:r>
            <a:endParaRPr lang="en-US" i="1" dirty="0">
              <a:sym typeface="Symbol" pitchFamily="18" charset="2"/>
            </a:endParaRPr>
          </a:p>
          <a:p>
            <a:pPr marL="0" indent="0">
              <a:spcBef>
                <a:spcPct val="0"/>
              </a:spcBef>
              <a:buNone/>
            </a:pPr>
            <a:r>
              <a:rPr lang="en-US" i="1" dirty="0">
                <a:sym typeface="Symbol" pitchFamily="18" charset="2"/>
              </a:rPr>
              <a:t>H</a:t>
            </a:r>
            <a:r>
              <a:rPr lang="en-US" i="1" baseline="-25000" dirty="0">
                <a:sym typeface="Symbol" pitchFamily="18" charset="2"/>
              </a:rPr>
              <a:t>a</a:t>
            </a:r>
            <a:r>
              <a:rPr lang="en-US" dirty="0">
                <a:sym typeface="Symbol" pitchFamily="18" charset="2"/>
              </a:rPr>
              <a:t>: Some </a:t>
            </a:r>
            <a:r>
              <a:rPr lang="en-US" i="1" dirty="0">
                <a:sym typeface="Symbol" pitchFamily="18" charset="2"/>
              </a:rPr>
              <a:t></a:t>
            </a:r>
            <a:r>
              <a:rPr lang="en-US" i="1" baseline="-25000" dirty="0">
                <a:sym typeface="Symbol" pitchFamily="18" charset="2"/>
              </a:rPr>
              <a:t>i</a:t>
            </a:r>
            <a:r>
              <a:rPr lang="en-US" i="1" dirty="0">
                <a:sym typeface="Symbol" pitchFamily="18" charset="2"/>
              </a:rPr>
              <a:t> </a:t>
            </a:r>
            <a:r>
              <a:rPr lang="en-US" dirty="0">
                <a:sym typeface="Symbol" pitchFamily="18" charset="2"/>
              </a:rPr>
              <a:t> </a:t>
            </a:r>
            <a:r>
              <a:rPr lang="en-US" i="1" dirty="0">
                <a:sym typeface="Symbol" pitchFamily="18" charset="2"/>
              </a:rPr>
              <a:t></a:t>
            </a:r>
            <a:r>
              <a:rPr lang="en-US" i="1" baseline="-25000" dirty="0" smtClean="0">
                <a:sym typeface="Symbol" pitchFamily="18" charset="2"/>
              </a:rPr>
              <a:t>j</a:t>
            </a:r>
            <a:endParaRPr lang="en-US" i="1" baseline="-25000" dirty="0">
              <a:sym typeface="Symbol" pitchFamily="18" charset="2"/>
            </a:endParaRPr>
          </a:p>
        </p:txBody>
      </p:sp>
      <p:pic>
        <p:nvPicPr>
          <p:cNvPr id="11" name="Picture 2" descr="A table has 3 rows and 6 columns with headers that read, Source, d.f., S.S., M.S., F and P-value. The data from the table are as follows:&#10;Row 1. Source: Groups; d.f: I minus 1; S.S: S S Groups; M.S: S S Groups over I minus 1; F: MSGroups over M S E; P-value: F subscript I minus 1, n minus I.&#10;Row 2. Source: Error; d.f: n minus I; S.S: S S E; M.S: S S E over n minus I; F: M S Groups over M S E, P-value: F subscript I minus 1, n minus I.&#10;Row 3. Source: Total; d.f: n minus 1; S.S: S S Total; M.S: blank; F: blank; P-value: blank.&#10;Text above the table reads, when conditions are met, find P-value using an F-distribution and it points to the value in the sixth column titled P-value."/>
          <p:cNvPicPr>
            <a:picLocks noGrp="1" noChangeAspect="1" noChangeArrowheads="1"/>
          </p:cNvPicPr>
          <p:nvPr>
            <p:ph type="pic" sz="quarter" idx="11"/>
          </p:nvPr>
        </p:nvPicPr>
        <p:blipFill>
          <a:blip r:embed="rId3" cstate="print">
            <a:extLst>
              <a:ext uri="{28A0092B-C50C-407E-A947-70E740481C1C}">
                <a14:useLocalDpi xmlns:a14="http://schemas.microsoft.com/office/drawing/2010/main" val="0"/>
              </a:ext>
            </a:extLst>
          </a:blip>
          <a:stretch>
            <a:fillRect/>
          </a:stretch>
        </p:blipFill>
        <p:spPr bwMode="auto">
          <a:xfrm>
            <a:off x="1623702" y="2414552"/>
            <a:ext cx="6068046" cy="27619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 Placeholder 3"/>
          <p:cNvSpPr>
            <a:spLocks noGrp="1"/>
          </p:cNvSpPr>
          <p:nvPr>
            <p:ph type="body" sz="quarter" idx="10"/>
          </p:nvPr>
        </p:nvSpPr>
        <p:spPr>
          <a:xfrm>
            <a:off x="241662" y="5372870"/>
            <a:ext cx="8673738" cy="943460"/>
          </a:xfrm>
        </p:spPr>
        <p:txBody>
          <a:bodyPr>
            <a:normAutofit/>
          </a:bodyPr>
          <a:lstStyle/>
          <a:p>
            <a:pPr marL="0" indent="0">
              <a:buNone/>
            </a:pPr>
            <a:r>
              <a:rPr lang="en-US" dirty="0"/>
              <a:t>Small </a:t>
            </a:r>
            <a:r>
              <a:rPr lang="en-US" i="1" dirty="0"/>
              <a:t>P</a:t>
            </a:r>
            <a:r>
              <a:rPr lang="en-US" dirty="0"/>
              <a:t>-value </a:t>
            </a:r>
            <a:r>
              <a:rPr lang="en-US" dirty="0">
                <a:sym typeface="Wingdings" pitchFamily="2" charset="2"/>
              </a:rPr>
              <a:t> </a:t>
            </a:r>
            <a:r>
              <a:rPr lang="en-US" dirty="0"/>
              <a:t>Reject </a:t>
            </a:r>
            <a:r>
              <a:rPr lang="en-US" i="1" dirty="0"/>
              <a:t>H</a:t>
            </a:r>
            <a:r>
              <a:rPr lang="en-US" baseline="-25000" dirty="0"/>
              <a:t>0</a:t>
            </a:r>
            <a:r>
              <a:rPr lang="en-US" dirty="0"/>
              <a:t> </a:t>
            </a:r>
            <a:r>
              <a:rPr lang="en-US" dirty="0">
                <a:sym typeface="Wingdings" pitchFamily="2" charset="2"/>
              </a:rPr>
              <a:t> There is a significant evidence for a difference in means among the </a:t>
            </a:r>
            <a:r>
              <a:rPr lang="en-US" i="1" dirty="0">
                <a:sym typeface="Wingdings" pitchFamily="2" charset="2"/>
              </a:rPr>
              <a:t>I</a:t>
            </a:r>
            <a:r>
              <a:rPr lang="en-US" dirty="0">
                <a:sym typeface="Wingdings" pitchFamily="2" charset="2"/>
              </a:rPr>
              <a:t> groups</a:t>
            </a:r>
            <a:r>
              <a:rPr lang="en-US" dirty="0" smtClean="0">
                <a:sym typeface="Wingdings" pitchFamily="2" charset="2"/>
              </a:rPr>
              <a:t>.</a:t>
            </a:r>
            <a:endParaRPr lang="en-US" dirty="0"/>
          </a:p>
        </p:txBody>
      </p:sp>
    </p:spTree>
    <p:extLst>
      <p:ext uri="{BB962C8B-B14F-4D97-AF65-F5344CB8AC3E}">
        <p14:creationId xmlns:p14="http://schemas.microsoft.com/office/powerpoint/2010/main" val="28213070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Example: </a:t>
            </a:r>
            <a:r>
              <a:rPr lang="en-US" dirty="0" smtClean="0"/>
              <a:t>FourExams (1 of 2)</a:t>
            </a:r>
            <a:endParaRPr lang="en-US" dirty="0"/>
          </a:p>
        </p:txBody>
      </p:sp>
      <p:sp>
        <p:nvSpPr>
          <p:cNvPr id="3" name="Content Placeholder 2"/>
          <p:cNvSpPr>
            <a:spLocks noGrp="1"/>
          </p:cNvSpPr>
          <p:nvPr>
            <p:ph idx="1"/>
          </p:nvPr>
        </p:nvSpPr>
        <p:spPr>
          <a:xfrm>
            <a:off x="243114" y="1328058"/>
            <a:ext cx="8610600" cy="947058"/>
          </a:xfrm>
        </p:spPr>
        <p:txBody>
          <a:bodyPr>
            <a:noAutofit/>
          </a:bodyPr>
          <a:lstStyle/>
          <a:p>
            <a:pPr marL="0" indent="0">
              <a:buNone/>
            </a:pPr>
            <a:r>
              <a:rPr lang="en-US" dirty="0" smtClean="0"/>
              <a:t>Test: </a:t>
            </a:r>
            <a:r>
              <a:rPr lang="en-US" i="1" dirty="0" smtClean="0"/>
              <a:t>H</a:t>
            </a:r>
            <a:r>
              <a:rPr lang="en-US" baseline="-25000" dirty="0" smtClean="0"/>
              <a:t>0</a:t>
            </a:r>
            <a:r>
              <a:rPr lang="en-US" dirty="0"/>
              <a:t>: </a:t>
            </a:r>
            <a:r>
              <a:rPr lang="en-US" i="1" dirty="0">
                <a:sym typeface="Symbol" pitchFamily="18" charset="2"/>
              </a:rPr>
              <a:t></a:t>
            </a:r>
            <a:r>
              <a:rPr lang="en-US" baseline="-25000" dirty="0">
                <a:sym typeface="Symbol" pitchFamily="18" charset="2"/>
              </a:rPr>
              <a:t>1</a:t>
            </a:r>
            <a:r>
              <a:rPr lang="en-US" dirty="0">
                <a:sym typeface="Symbol" pitchFamily="18" charset="2"/>
              </a:rPr>
              <a:t> = </a:t>
            </a:r>
            <a:r>
              <a:rPr lang="en-US" i="1" dirty="0">
                <a:sym typeface="Symbol" pitchFamily="18" charset="2"/>
              </a:rPr>
              <a:t></a:t>
            </a:r>
            <a:r>
              <a:rPr lang="en-US" baseline="-25000" dirty="0">
                <a:sym typeface="Symbol" pitchFamily="18" charset="2"/>
              </a:rPr>
              <a:t>2 </a:t>
            </a:r>
            <a:r>
              <a:rPr lang="en-US" dirty="0">
                <a:sym typeface="Symbol" pitchFamily="18" charset="2"/>
              </a:rPr>
              <a:t>= </a:t>
            </a:r>
            <a:r>
              <a:rPr lang="en-US" i="1" dirty="0">
                <a:sym typeface="Symbol" pitchFamily="18" charset="2"/>
              </a:rPr>
              <a:t></a:t>
            </a:r>
            <a:r>
              <a:rPr lang="en-US" baseline="-25000" dirty="0">
                <a:sym typeface="Symbol" pitchFamily="18" charset="2"/>
              </a:rPr>
              <a:t>3</a:t>
            </a:r>
            <a:r>
              <a:rPr lang="en-US" dirty="0">
                <a:sym typeface="Symbol" pitchFamily="18" charset="2"/>
              </a:rPr>
              <a:t> = </a:t>
            </a:r>
            <a:r>
              <a:rPr lang="en-US" i="1" dirty="0">
                <a:sym typeface="Symbol" pitchFamily="18" charset="2"/>
              </a:rPr>
              <a:t></a:t>
            </a:r>
            <a:r>
              <a:rPr lang="en-US" baseline="-25000" dirty="0" smtClean="0">
                <a:sym typeface="Symbol" pitchFamily="18" charset="2"/>
              </a:rPr>
              <a:t>4</a:t>
            </a:r>
            <a:endParaRPr lang="en-US" dirty="0" smtClean="0">
              <a:sym typeface="Symbol" pitchFamily="18" charset="2"/>
            </a:endParaRPr>
          </a:p>
          <a:p>
            <a:pPr marL="0" indent="914400">
              <a:buNone/>
            </a:pPr>
            <a:r>
              <a:rPr lang="en-US" i="1" dirty="0" smtClean="0">
                <a:sym typeface="Symbol" pitchFamily="18" charset="2"/>
              </a:rPr>
              <a:t>H</a:t>
            </a:r>
            <a:r>
              <a:rPr lang="en-US" i="1" baseline="-25000" dirty="0" smtClean="0">
                <a:sym typeface="Symbol" pitchFamily="18" charset="2"/>
              </a:rPr>
              <a:t>a</a:t>
            </a:r>
            <a:r>
              <a:rPr lang="en-US" dirty="0">
                <a:sym typeface="Symbol" pitchFamily="18" charset="2"/>
              </a:rPr>
              <a:t>: Some </a:t>
            </a:r>
            <a:r>
              <a:rPr lang="en-US" i="1" dirty="0">
                <a:sym typeface="Symbol" pitchFamily="18" charset="2"/>
              </a:rPr>
              <a:t></a:t>
            </a:r>
            <a:r>
              <a:rPr lang="en-US" i="1" baseline="-25000" dirty="0">
                <a:sym typeface="Symbol" pitchFamily="18" charset="2"/>
              </a:rPr>
              <a:t>i</a:t>
            </a:r>
            <a:r>
              <a:rPr lang="en-US" i="1" dirty="0">
                <a:sym typeface="Symbol" pitchFamily="18" charset="2"/>
              </a:rPr>
              <a:t> </a:t>
            </a:r>
            <a:r>
              <a:rPr lang="en-US" dirty="0">
                <a:sym typeface="Symbol" pitchFamily="18" charset="2"/>
              </a:rPr>
              <a:t> </a:t>
            </a:r>
            <a:r>
              <a:rPr lang="en-US" i="1" dirty="0">
                <a:sym typeface="Symbol" pitchFamily="18" charset="2"/>
              </a:rPr>
              <a:t></a:t>
            </a:r>
            <a:r>
              <a:rPr lang="en-US" i="1" baseline="-25000" dirty="0">
                <a:sym typeface="Symbol" pitchFamily="18" charset="2"/>
              </a:rPr>
              <a:t>j</a:t>
            </a:r>
          </a:p>
        </p:txBody>
      </p:sp>
      <p:pic>
        <p:nvPicPr>
          <p:cNvPr id="8" name="Picture 2" descr="A set of command lines and a table with 2 rows and 5 columns with headers that read, D F, Sum S Q, Mean S Q, F value, and Pr (greater than F). The command line reads, prompt Exam Anova equals aov (Grade tilde factor (Exam), data equals Four Exams)&#10;Prompt summary (Exam Anova)&#10;The data from the table are as follows:&#10;Row 1. (factor (Exam)): Df: 3; Sum S q: 1030; Mean Sq: 343.3; F value: 1.056; Pr (greater than F): 0.395.&#10;Row 2. (Residuals): Df: 16; Sum S q: 5200; Mean S q: 325.00; F value: blank; Pr (greater than F): blank."/>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285792" y="2703487"/>
            <a:ext cx="8566690" cy="2113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 Placeholder 3"/>
          <p:cNvSpPr>
            <a:spLocks noGrp="1"/>
          </p:cNvSpPr>
          <p:nvPr>
            <p:ph type="body" sz="quarter" idx="10"/>
          </p:nvPr>
        </p:nvSpPr>
        <p:spPr>
          <a:xfrm>
            <a:off x="241662" y="5152540"/>
            <a:ext cx="8673738" cy="943460"/>
          </a:xfrm>
        </p:spPr>
        <p:txBody>
          <a:bodyPr>
            <a:normAutofit/>
          </a:bodyPr>
          <a:lstStyle/>
          <a:p>
            <a:pPr marL="0" indent="0">
              <a:buNone/>
            </a:pPr>
            <a:r>
              <a:rPr lang="en-US" dirty="0"/>
              <a:t>We do not have strong evidence of a difference in means among the four exams</a:t>
            </a:r>
            <a:r>
              <a:rPr lang="en-US" dirty="0" smtClean="0"/>
              <a:t>.</a:t>
            </a:r>
            <a:endParaRPr lang="en-US" dirty="0"/>
          </a:p>
        </p:txBody>
      </p:sp>
    </p:spTree>
    <p:extLst>
      <p:ext uri="{BB962C8B-B14F-4D97-AF65-F5344CB8AC3E}">
        <p14:creationId xmlns:p14="http://schemas.microsoft.com/office/powerpoint/2010/main" val="17745265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a:t>Compare Two </a:t>
            </a:r>
            <a:r>
              <a:rPr lang="en-US" dirty="0" smtClean="0"/>
              <a:t>Datasets (1 of 3)</a:t>
            </a:r>
            <a:endParaRPr lang="en-US" dirty="0"/>
          </a:p>
        </p:txBody>
      </p:sp>
      <p:sp>
        <p:nvSpPr>
          <p:cNvPr id="10" name="Content Placeholder 9"/>
          <p:cNvSpPr>
            <a:spLocks noGrp="1"/>
          </p:cNvSpPr>
          <p:nvPr>
            <p:ph idx="1"/>
          </p:nvPr>
        </p:nvSpPr>
        <p:spPr/>
        <p:txBody>
          <a:bodyPr>
            <a:normAutofit/>
          </a:bodyPr>
          <a:lstStyle/>
          <a:p>
            <a:pPr marL="0" indent="0">
              <a:buNone/>
            </a:pPr>
            <a:r>
              <a:rPr lang="en-US" altLang="en-US" dirty="0"/>
              <a:t>Same </a:t>
            </a:r>
            <a:r>
              <a:rPr lang="en-US" altLang="en-US" i="1" dirty="0"/>
              <a:t>n</a:t>
            </a:r>
            <a:r>
              <a:rPr lang="en-US" altLang="en-US" dirty="0"/>
              <a:t>’</a:t>
            </a:r>
            <a:r>
              <a:rPr lang="en-US" altLang="ja-JP" dirty="0"/>
              <a:t>s and SD’s but a shift in the third group’s </a:t>
            </a:r>
            <a:r>
              <a:rPr lang="en-US" altLang="ja-JP" dirty="0" smtClean="0"/>
              <a:t>mean</a:t>
            </a:r>
            <a:endParaRPr lang="en-US" altLang="en-US" dirty="0"/>
          </a:p>
        </p:txBody>
      </p:sp>
      <p:pic>
        <p:nvPicPr>
          <p:cNvPr id="23" name="Picture 2" descr="A scatter plot has a horizontal axis labeled d 1 dollar Groups with three values at a, b, and c, and a vertical axis labeled d 1 dollar Data from 90 to 110 in intervals of 10. A table below has 3 rows and 3 columns of data. The data points plotted above a are: 81, 89, 91, 92, 95, 96, 97, 101, 104, and 111. The data points plotted above b are: 82, 83, 91, 97, 103, 104, 15, 108, 109, and 110. The data points plotted above c are: 89, 91, 92, 98, 102, 103, 111, and 119.&#10;The table has the following columns headers from left to right: Count, Mean, and Standard Deviation.&#10;The information presented in the table is as follows:&#10;Row 1. Count: 10. Mean: 96.08. Standard deviation: 7.91.&#10;Row 2. Count: 10. Mean: 99.56. Standard deviation: 9.63.&#10;Row 3. Count: 10. Mean: 101.60. Standard deviation: 9.09.&#10;An equation below the table is: F equals 77.9 over 79.3 equals 0.98."/>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939549" y="1986191"/>
            <a:ext cx="2413251" cy="37461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 Placeholder 15"/>
          <p:cNvSpPr>
            <a:spLocks noGrp="1"/>
          </p:cNvSpPr>
          <p:nvPr>
            <p:ph type="body" sz="quarter" idx="10"/>
          </p:nvPr>
        </p:nvSpPr>
        <p:spPr>
          <a:xfrm>
            <a:off x="990600" y="5806284"/>
            <a:ext cx="2512473" cy="503802"/>
          </a:xfrm>
        </p:spPr>
        <p:txBody>
          <a:bodyPr>
            <a:normAutofit/>
          </a:bodyPr>
          <a:lstStyle/>
          <a:p>
            <a:pPr marL="0" indent="0">
              <a:buNone/>
            </a:pPr>
            <a:r>
              <a:rPr lang="en-US" altLang="en-US" i="1" dirty="0"/>
              <a:t>P</a:t>
            </a:r>
            <a:r>
              <a:rPr lang="en-US" altLang="en-US" dirty="0"/>
              <a:t>-value = </a:t>
            </a:r>
            <a:r>
              <a:rPr lang="en-US" altLang="en-US" dirty="0" smtClean="0"/>
              <a:t>0.39</a:t>
            </a:r>
            <a:endParaRPr lang="en-US" altLang="en-US" dirty="0"/>
          </a:p>
        </p:txBody>
      </p:sp>
      <p:pic>
        <p:nvPicPr>
          <p:cNvPr id="25" name="Picture 3" descr="A scatter plot has a horizontal axis labeled d 2 dollar Groups with three groups listed, a, b, and d, a vertical axis labeled d 2 dollar Data from 90 to 120 in intervals of 10. A table below has 3 rows and 3 columns. The data points plotted above a are: 81, 91, 92, 95, 96, 97, 101, 104, and 111. The data points plotted above b are: 82, 83, 91, 97, 103, 104, 108, and 110. The data points plotted above d are: 99, 101, 105, 109, 113, 114, 121, and 124.&#10;The table has the following column headers, from left to right: count, Mean, and Standard Deviation.&#10;The information presented in the table is as follows:&#10;Row 1. Count: 10. Mean: 96.08. Standard Deviation: 7.91.&#10;Row 2. Count: 10. Mean: 99.56. Standard Deviation: 9.63.&#10;Row 3. Count: 10. Mean: 111.60. Standard Deviation: 9.09.&#10;An equation below the table is: F equals 663.2 over 79.3 equals 8.36."/>
          <p:cNvPicPr>
            <a:picLocks noGrp="1" noChangeAspect="1" noChangeArrowheads="1"/>
          </p:cNvPicPr>
          <p:nvPr>
            <p:ph type="pic" sz="quarter" idx="13"/>
          </p:nvPr>
        </p:nvPicPr>
        <p:blipFill>
          <a:blip r:embed="rId3">
            <a:extLst>
              <a:ext uri="{28A0092B-C50C-407E-A947-70E740481C1C}">
                <a14:useLocalDpi xmlns:a14="http://schemas.microsoft.com/office/drawing/2010/main" val="0"/>
              </a:ext>
            </a:extLst>
          </a:blip>
          <a:stretch>
            <a:fillRect/>
          </a:stretch>
        </p:blipFill>
        <p:spPr bwMode="auto">
          <a:xfrm>
            <a:off x="5473483" y="1936258"/>
            <a:ext cx="2609249" cy="38741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Content Placeholder 20"/>
          <p:cNvSpPr>
            <a:spLocks noGrp="1"/>
          </p:cNvSpPr>
          <p:nvPr>
            <p:ph sz="quarter" idx="15"/>
          </p:nvPr>
        </p:nvSpPr>
        <p:spPr>
          <a:xfrm>
            <a:off x="5421953" y="5828052"/>
            <a:ext cx="2870249" cy="503802"/>
          </a:xfrm>
        </p:spPr>
        <p:txBody>
          <a:bodyPr>
            <a:normAutofit/>
          </a:bodyPr>
          <a:lstStyle/>
          <a:p>
            <a:pPr marL="0" indent="0">
              <a:buNone/>
            </a:pPr>
            <a:r>
              <a:rPr lang="en-US" altLang="en-US" i="1" dirty="0"/>
              <a:t>P</a:t>
            </a:r>
            <a:r>
              <a:rPr lang="en-US" altLang="en-US" dirty="0"/>
              <a:t>-value = </a:t>
            </a:r>
            <a:r>
              <a:rPr lang="en-US" altLang="en-US" dirty="0" smtClean="0"/>
              <a:t>0.0015</a:t>
            </a:r>
            <a:endParaRPr lang="en-US" altLang="en-US" dirty="0"/>
          </a:p>
        </p:txBody>
      </p:sp>
    </p:spTree>
    <p:extLst>
      <p:ext uri="{BB962C8B-B14F-4D97-AF65-F5344CB8AC3E}">
        <p14:creationId xmlns:p14="http://schemas.microsoft.com/office/powerpoint/2010/main" val="27015883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a:t>Compare Two Datasets </a:t>
            </a:r>
            <a:r>
              <a:rPr lang="en-US" dirty="0" smtClean="0"/>
              <a:t>(2 </a:t>
            </a:r>
            <a:r>
              <a:rPr lang="en-US" dirty="0"/>
              <a:t>of 3)</a:t>
            </a:r>
          </a:p>
        </p:txBody>
      </p:sp>
      <p:sp>
        <p:nvSpPr>
          <p:cNvPr id="10" name="Content Placeholder 9"/>
          <p:cNvSpPr>
            <a:spLocks noGrp="1"/>
          </p:cNvSpPr>
          <p:nvPr>
            <p:ph idx="1"/>
          </p:nvPr>
        </p:nvSpPr>
        <p:spPr>
          <a:xfrm>
            <a:off x="243114" y="1415142"/>
            <a:ext cx="8610600" cy="489858"/>
          </a:xfrm>
        </p:spPr>
        <p:txBody>
          <a:bodyPr>
            <a:normAutofit/>
          </a:bodyPr>
          <a:lstStyle/>
          <a:p>
            <a:pPr marL="0" indent="0">
              <a:buNone/>
            </a:pPr>
            <a:r>
              <a:rPr lang="en-US" altLang="en-US" dirty="0"/>
              <a:t>Same </a:t>
            </a:r>
            <a:r>
              <a:rPr lang="en-US" altLang="en-US" i="1" dirty="0"/>
              <a:t>n</a:t>
            </a:r>
            <a:r>
              <a:rPr lang="en-US" altLang="en-US" dirty="0"/>
              <a:t>’s</a:t>
            </a:r>
            <a:r>
              <a:rPr lang="en-US" altLang="ja-JP" dirty="0"/>
              <a:t> and group means but smaller SD’s</a:t>
            </a:r>
            <a:endParaRPr lang="en-US" altLang="en-US" dirty="0"/>
          </a:p>
        </p:txBody>
      </p:sp>
      <p:pic>
        <p:nvPicPr>
          <p:cNvPr id="11" name="Picture 2" descr="A scatter plot has a horizontal axis labeled d 1 dollar Groups with three groups listed, a, b, and c, a vertical axis labeled d 1 dollar Data from 90 to 120 in intervals of 10. A table below has 3 rows and 3 columns. The data points plotted above a are: 81, 89, 91, 92, 95, 96, 97, 101, 104, and 111. The data points plotted above b are: 82, 83, 91, 97, 103, 104, 105, 108, 109, and 110. The data points plotted above c are: 89, 91, 92, 98, 102, 103, 111, and 119.&#10;The table has column headers from left to right as follows: Count, Mean, and Standard Deviation.&#10;The data presented in the table is as follows:&#10;Row 1. Count: 10. Mean: 96.08. Standard Deviation: 7.91.&#10;Row 2. Count: 10. Mean: 99.56. Standard Deviation: 9.63.&#10;Row 3. Count: 10. Mean: 101.60. Standard Deviation: 9.09.&#10;An equation below the table is: F equals 77.9 over 79.3 equals 0.98."/>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990600" y="1981200"/>
            <a:ext cx="2433693" cy="36606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 Placeholder 15"/>
          <p:cNvSpPr>
            <a:spLocks noGrp="1"/>
          </p:cNvSpPr>
          <p:nvPr>
            <p:ph type="body" sz="quarter" idx="10"/>
          </p:nvPr>
        </p:nvSpPr>
        <p:spPr>
          <a:xfrm>
            <a:off x="914400" y="5791200"/>
            <a:ext cx="2512473" cy="453467"/>
          </a:xfrm>
        </p:spPr>
        <p:txBody>
          <a:bodyPr>
            <a:normAutofit lnSpcReduction="10000"/>
          </a:bodyPr>
          <a:lstStyle/>
          <a:p>
            <a:pPr marL="0" indent="0">
              <a:buNone/>
            </a:pPr>
            <a:r>
              <a:rPr lang="en-US" altLang="en-US" i="1" dirty="0"/>
              <a:t>P</a:t>
            </a:r>
            <a:r>
              <a:rPr lang="en-US" altLang="en-US" dirty="0"/>
              <a:t>-value = </a:t>
            </a:r>
            <a:r>
              <a:rPr lang="en-US" altLang="en-US" dirty="0" smtClean="0"/>
              <a:t>0.39</a:t>
            </a:r>
            <a:endParaRPr lang="en-US" altLang="en-US" dirty="0"/>
          </a:p>
        </p:txBody>
      </p:sp>
      <p:pic>
        <p:nvPicPr>
          <p:cNvPr id="13" name="Picture 3" descr="A scatter plot has a horizontal axis labeled d 3 dollar Groups with three groups listed, a 2, b 2, and c 2, a vertical axis labeled d 3 dollar Data from 90 to 110 in intervals of 10. A table below has 3 rows and 3 columns. The data points plotted above a 2 are: 93, 94, 95, 98, and 101. The data points plotted above b 2 are: 95, 98, 99, 100, 101, 102, 104, and 105. The data points plotted above c 2 are: 93, 99, 100, 104, 105, 106, and 108.&#10;The table has headers from left to right as follows: Count; Mean; and Standard Deviation &#10;The information presented in the table is as follows:&#10;Row 1. Count: 10. Mean: 96.08. Standard Deviation: 2.76.&#10;Row 2. Count: 10. Mean: 99.56. Standard Deviation: 3.55.&#10;Row 3. Count: 10. Mean: 101.60. Standard Deviation: 3.76.&#10;An equation below the table is: F equals 77.9 over 11.45 equals 6.80."/>
          <p:cNvPicPr>
            <a:picLocks noGrp="1" noChangeAspect="1" noChangeArrowheads="1"/>
          </p:cNvPicPr>
          <p:nvPr>
            <p:ph type="pic" sz="quarter" idx="13"/>
          </p:nvPr>
        </p:nvPicPr>
        <p:blipFill>
          <a:blip r:embed="rId3">
            <a:extLst>
              <a:ext uri="{28A0092B-C50C-407E-A947-70E740481C1C}">
                <a14:useLocalDpi xmlns:a14="http://schemas.microsoft.com/office/drawing/2010/main" val="0"/>
              </a:ext>
            </a:extLst>
          </a:blip>
          <a:stretch>
            <a:fillRect/>
          </a:stretch>
        </p:blipFill>
        <p:spPr bwMode="auto">
          <a:xfrm>
            <a:off x="4890324" y="1925029"/>
            <a:ext cx="2637742" cy="37531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Content Placeholder 20"/>
          <p:cNvSpPr>
            <a:spLocks noGrp="1"/>
          </p:cNvSpPr>
          <p:nvPr>
            <p:ph sz="quarter" idx="15"/>
          </p:nvPr>
        </p:nvSpPr>
        <p:spPr>
          <a:xfrm>
            <a:off x="4902151" y="5744598"/>
            <a:ext cx="2870249" cy="503802"/>
          </a:xfrm>
        </p:spPr>
        <p:txBody>
          <a:bodyPr>
            <a:normAutofit/>
          </a:bodyPr>
          <a:lstStyle/>
          <a:p>
            <a:pPr marL="0" indent="0">
              <a:buNone/>
            </a:pPr>
            <a:r>
              <a:rPr lang="en-US" altLang="en-US" i="1" dirty="0"/>
              <a:t>P</a:t>
            </a:r>
            <a:r>
              <a:rPr lang="en-US" altLang="en-US" dirty="0"/>
              <a:t>-value = </a:t>
            </a:r>
            <a:r>
              <a:rPr lang="en-US" altLang="en-US" dirty="0" smtClean="0"/>
              <a:t>0.004</a:t>
            </a:r>
            <a:endParaRPr lang="en-US" altLang="en-US" dirty="0"/>
          </a:p>
        </p:txBody>
      </p:sp>
    </p:spTree>
    <p:extLst>
      <p:ext uri="{BB962C8B-B14F-4D97-AF65-F5344CB8AC3E}">
        <p14:creationId xmlns:p14="http://schemas.microsoft.com/office/powerpoint/2010/main" val="36885566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a:t>Compare Two Datasets </a:t>
            </a:r>
            <a:r>
              <a:rPr lang="en-US" dirty="0" smtClean="0"/>
              <a:t>(3 </a:t>
            </a:r>
            <a:r>
              <a:rPr lang="en-US" dirty="0"/>
              <a:t>of 3)</a:t>
            </a:r>
          </a:p>
        </p:txBody>
      </p:sp>
      <p:sp>
        <p:nvSpPr>
          <p:cNvPr id="10" name="Content Placeholder 9"/>
          <p:cNvSpPr>
            <a:spLocks noGrp="1"/>
          </p:cNvSpPr>
          <p:nvPr>
            <p:ph idx="1"/>
          </p:nvPr>
        </p:nvSpPr>
        <p:spPr>
          <a:xfrm>
            <a:off x="243114" y="1415142"/>
            <a:ext cx="8610600" cy="489858"/>
          </a:xfrm>
        </p:spPr>
        <p:txBody>
          <a:bodyPr>
            <a:normAutofit/>
          </a:bodyPr>
          <a:lstStyle/>
          <a:p>
            <a:pPr marL="0" indent="0">
              <a:buNone/>
            </a:pPr>
            <a:r>
              <a:rPr lang="en-US" altLang="en-US" dirty="0"/>
              <a:t>Same (approx.) spread among the means but larger </a:t>
            </a:r>
            <a:r>
              <a:rPr lang="en-US" altLang="en-US" i="1" dirty="0"/>
              <a:t>n</a:t>
            </a:r>
            <a:r>
              <a:rPr lang="en-US" altLang="en-US" dirty="0"/>
              <a:t>’</a:t>
            </a:r>
            <a:r>
              <a:rPr lang="en-US" altLang="ja-JP" dirty="0"/>
              <a:t>s</a:t>
            </a:r>
            <a:endParaRPr lang="en-US" altLang="en-US" dirty="0"/>
          </a:p>
        </p:txBody>
      </p:sp>
      <p:pic>
        <p:nvPicPr>
          <p:cNvPr id="11" name="Picture 2" descr="A scatter plot has a horizontal axis labeled d 1 dollar Groups with three groups listed, a, b, and c, a vertical axis labeled d 1 dollar Data from 90 to 110 in intervals of 10. A table below has 3 rows and 3 columns. The data points plotted above a are: 81, 89, 91, 92, 95, 96, 97, 101, 104, and 111. The data points plotted above b are: 82, 83, 91, 97, 103, 104, 105, 108, 109, and 110. The data points plotted above c are: 89, 91, 92, 98, 102, 103, 111, and 119. &#10;The table has column headers from left to right as follows: Count, Mean, and Standard Deviation.&#10;The information presented in the table is as follows:&#10;Row 1. Count: 10. Mean: 96.08. Standard Deviation: 7.91.&#10;Row 2. Count: 10. Mean: 99.56. Standard Deviation: 9.63.&#10;Row 3. Count: 10. Mean: 101.60. Standard Deviation: 9.09.&#10;An equation below the table is: F equals 77.9 over 79.3 equals 0.98."/>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990600" y="1981200"/>
            <a:ext cx="2433693" cy="36606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 Placeholder 15"/>
          <p:cNvSpPr>
            <a:spLocks noGrp="1"/>
          </p:cNvSpPr>
          <p:nvPr>
            <p:ph type="body" sz="quarter" idx="10"/>
          </p:nvPr>
        </p:nvSpPr>
        <p:spPr>
          <a:xfrm>
            <a:off x="914400" y="5791200"/>
            <a:ext cx="2512473" cy="453467"/>
          </a:xfrm>
        </p:spPr>
        <p:txBody>
          <a:bodyPr>
            <a:normAutofit lnSpcReduction="10000"/>
          </a:bodyPr>
          <a:lstStyle/>
          <a:p>
            <a:pPr marL="0" indent="0">
              <a:buNone/>
            </a:pPr>
            <a:r>
              <a:rPr lang="en-US" altLang="en-US" i="1" dirty="0"/>
              <a:t>P</a:t>
            </a:r>
            <a:r>
              <a:rPr lang="en-US" altLang="en-US" dirty="0"/>
              <a:t>-value = </a:t>
            </a:r>
            <a:r>
              <a:rPr lang="en-US" altLang="en-US" dirty="0" smtClean="0"/>
              <a:t>0.39</a:t>
            </a:r>
            <a:endParaRPr lang="en-US" altLang="en-US" dirty="0"/>
          </a:p>
        </p:txBody>
      </p:sp>
      <p:pic>
        <p:nvPicPr>
          <p:cNvPr id="12" name="Picture 2" descr="A scatter plot has a horizontal axis labeled d 4 dollar Groups with three groups listed, A, B, and C, a vertical axis labeled d 4 dollar Data from 80 to 130 in intervals of 10. A table below has 3 rows and 3 columns. A large concentration of points are plotted above A between 85 and 121, and four additional points between 71 and 80.  Another large concentration of points are plotted above B between 85 and 123, and one dot at 83.Another large concentration of points are plotted above C between 90 and 132, and two addition points at 85 and 86. &#10;The table has column headers from left to right as follows: Count, Mean, and Standard Deviation.&#10;The information presented in the table is as follows:&#10;Row 1. Count: 100. Mean: 99.88. Standard Deviation: 10.31.&#10;Row 2. Count: 100. Mean: 103.41. Standard Deviation: 9.34.&#10;Row 3. Count: 100. Mean: 105.70. Standard Deviation: 10.17.&#10;An equation below the table is: F equals 859.6 over 98.99 equals 8.68."/>
          <p:cNvPicPr>
            <a:picLocks noGrp="1" noChangeAspect="1" noChangeArrowheads="1"/>
          </p:cNvPicPr>
          <p:nvPr>
            <p:ph type="pic" sz="quarter" idx="13"/>
          </p:nvPr>
        </p:nvPicPr>
        <p:blipFill>
          <a:blip r:embed="rId3">
            <a:extLst>
              <a:ext uri="{28A0092B-C50C-407E-A947-70E740481C1C}">
                <a14:useLocalDpi xmlns:a14="http://schemas.microsoft.com/office/drawing/2010/main" val="0"/>
              </a:ext>
            </a:extLst>
          </a:blip>
          <a:stretch>
            <a:fillRect/>
          </a:stretch>
        </p:blipFill>
        <p:spPr bwMode="auto">
          <a:xfrm>
            <a:off x="5074757" y="1917958"/>
            <a:ext cx="2497432" cy="37639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Content Placeholder 20"/>
          <p:cNvSpPr>
            <a:spLocks noGrp="1"/>
          </p:cNvSpPr>
          <p:nvPr>
            <p:ph sz="quarter" idx="15"/>
          </p:nvPr>
        </p:nvSpPr>
        <p:spPr>
          <a:xfrm>
            <a:off x="4902151" y="5744598"/>
            <a:ext cx="2870249" cy="503802"/>
          </a:xfrm>
        </p:spPr>
        <p:txBody>
          <a:bodyPr>
            <a:normAutofit/>
          </a:bodyPr>
          <a:lstStyle/>
          <a:p>
            <a:pPr marL="0" indent="0">
              <a:buNone/>
            </a:pPr>
            <a:r>
              <a:rPr lang="en-US" altLang="en-US" i="1" dirty="0"/>
              <a:t>P</a:t>
            </a:r>
            <a:r>
              <a:rPr lang="en-US" altLang="en-US" dirty="0"/>
              <a:t>-value = </a:t>
            </a:r>
            <a:r>
              <a:rPr lang="en-US" altLang="en-US" dirty="0" smtClean="0"/>
              <a:t>0.0002</a:t>
            </a:r>
            <a:endParaRPr lang="en-US" altLang="en-US" dirty="0"/>
          </a:p>
        </p:txBody>
      </p:sp>
    </p:spTree>
    <p:extLst>
      <p:ext uri="{BB962C8B-B14F-4D97-AF65-F5344CB8AC3E}">
        <p14:creationId xmlns:p14="http://schemas.microsoft.com/office/powerpoint/2010/main" val="11354683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ANOVA Conditions</a:t>
            </a:r>
          </a:p>
        </p:txBody>
      </p:sp>
      <p:pic>
        <p:nvPicPr>
          <p:cNvPr id="10" name="Picture 2" descr="An equation titled A N O V A conditions. The equation, labeled Model, is: Y equals mu plus alpha subscript i plus epsilon&#10;An arrow points from text to alpha that reads: Effects are constant and additive points to alpha subscript i and the arrow from the text epsilon tilde N, left parenthesis 0, sigma epsilon, right parenthesis and independent, as in regression, points to epsilon.&#10;The text at the bottom reads: Estimating parameters in the model, and three equations are shown. First equation: Mu hat equals y bar. Second equation: alpha cap subscript i equals y bar subscript i minus y bar. Third equation: sigma cap epsilon equals square root of M S E. An arrow from the third equation points to text that reads: epsilon tilde N, left parenthesis 0, sigma epsilon right parenthesis and independent, as in regression."/>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940046" y="1576029"/>
            <a:ext cx="6997178" cy="45301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043012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Checking Error Conditions for ANOVA</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a:xfrm>
                <a:off x="247304" y="1407392"/>
                <a:ext cx="8515695" cy="4805217"/>
              </a:xfrm>
            </p:spPr>
            <p:txBody>
              <a:bodyPr>
                <a:noAutofit/>
              </a:bodyPr>
              <a:lstStyle/>
              <a:p>
                <a:pPr marL="0" indent="0">
                  <a:spcBef>
                    <a:spcPts val="600"/>
                  </a:spcBef>
                  <a:spcAft>
                    <a:spcPts val="1200"/>
                  </a:spcAft>
                  <a:buNone/>
                </a:pPr>
                <a14:m>
                  <m:oMath xmlns:m="http://schemas.openxmlformats.org/officeDocument/2006/math">
                    <m:r>
                      <a:rPr lang="en-US" i="1" smtClean="0">
                        <a:solidFill>
                          <a:schemeClr val="tx1"/>
                        </a:solidFill>
                        <a:latin typeface="Cambria Math" panose="02040503050406030204" pitchFamily="18" charset="0"/>
                        <a:ea typeface="Cambria Math" panose="02040503050406030204" pitchFamily="18" charset="0"/>
                      </a:rPr>
                      <m:t>𝜀</m:t>
                    </m:r>
                    <m:r>
                      <a:rPr lang="en-US" i="1" smtClean="0">
                        <a:solidFill>
                          <a:schemeClr val="tx1"/>
                        </a:solidFill>
                        <a:latin typeface="Cambria Math" panose="02040503050406030204" pitchFamily="18" charset="0"/>
                        <a:ea typeface="Cambria Math" panose="02040503050406030204" pitchFamily="18" charset="0"/>
                      </a:rPr>
                      <m:t>~</m:t>
                    </m:r>
                    <m:r>
                      <a:rPr lang="en-US" i="1" smtClean="0">
                        <a:solidFill>
                          <a:schemeClr val="tx1"/>
                        </a:solidFill>
                        <a:latin typeface="Cambria Math" panose="02040503050406030204" pitchFamily="18" charset="0"/>
                        <a:ea typeface="Cambria Math" panose="02040503050406030204" pitchFamily="18" charset="0"/>
                      </a:rPr>
                      <m:t>𝑁</m:t>
                    </m:r>
                    <m:r>
                      <a:rPr lang="en-US" i="1" smtClean="0">
                        <a:solidFill>
                          <a:schemeClr val="tx1"/>
                        </a:solidFill>
                        <a:latin typeface="Cambria Math" panose="02040503050406030204" pitchFamily="18" charset="0"/>
                        <a:ea typeface="Cambria Math" panose="02040503050406030204" pitchFamily="18" charset="0"/>
                      </a:rPr>
                      <m:t>(0,</m:t>
                    </m:r>
                    <m:sSub>
                      <m:sSubPr>
                        <m:ctrlPr>
                          <a:rPr lang="en-US" i="1">
                            <a:solidFill>
                              <a:schemeClr val="tx1"/>
                            </a:solidFill>
                            <a:latin typeface="Cambria Math" panose="02040503050406030204" pitchFamily="18" charset="0"/>
                            <a:ea typeface="Cambria Math" panose="02040503050406030204" pitchFamily="18" charset="0"/>
                          </a:rPr>
                        </m:ctrlPr>
                      </m:sSubPr>
                      <m:e>
                        <m:r>
                          <a:rPr lang="en-US" i="1">
                            <a:solidFill>
                              <a:schemeClr val="tx1"/>
                            </a:solidFill>
                            <a:latin typeface="Cambria Math" panose="02040503050406030204" pitchFamily="18" charset="0"/>
                            <a:ea typeface="Cambria Math" panose="02040503050406030204" pitchFamily="18" charset="0"/>
                          </a:rPr>
                          <m:t>𝜎</m:t>
                        </m:r>
                      </m:e>
                      <m:sub>
                        <m:r>
                          <a:rPr lang="en-US" i="1">
                            <a:solidFill>
                              <a:schemeClr val="tx1"/>
                            </a:solidFill>
                            <a:latin typeface="Cambria Math" panose="02040503050406030204" pitchFamily="18" charset="0"/>
                            <a:ea typeface="Cambria Math" panose="02040503050406030204" pitchFamily="18" charset="0"/>
                          </a:rPr>
                          <m:t>𝜀</m:t>
                        </m:r>
                      </m:sub>
                    </m:sSub>
                    <m:r>
                      <a:rPr lang="en-US" i="1">
                        <a:solidFill>
                          <a:schemeClr val="tx1"/>
                        </a:solidFill>
                        <a:latin typeface="Cambria Math" panose="02040503050406030204" pitchFamily="18" charset="0"/>
                        <a:ea typeface="Cambria Math" panose="02040503050406030204" pitchFamily="18" charset="0"/>
                      </a:rPr>
                      <m:t>)</m:t>
                    </m:r>
                  </m:oMath>
                </a14:m>
                <a:r>
                  <a:rPr lang="en-US" dirty="0" smtClean="0">
                    <a:solidFill>
                      <a:schemeClr val="tx1"/>
                    </a:solidFill>
                  </a:rPr>
                  <a:t> </a:t>
                </a:r>
                <a:r>
                  <a:rPr lang="en-US" dirty="0">
                    <a:solidFill>
                      <a:schemeClr val="tx1"/>
                    </a:solidFill>
                  </a:rPr>
                  <a:t>Check with </a:t>
                </a:r>
                <a:r>
                  <a:rPr lang="en-US" dirty="0" smtClean="0">
                    <a:solidFill>
                      <a:schemeClr val="tx1"/>
                    </a:solidFill>
                  </a:rPr>
                  <a:t>residuals</a:t>
                </a:r>
                <a:endParaRPr lang="en-US" dirty="0">
                  <a:solidFill>
                    <a:schemeClr val="tx1"/>
                  </a:solidFill>
                </a:endParaRPr>
              </a:p>
              <a:p>
                <a:pPr marL="0" indent="0">
                  <a:spcBef>
                    <a:spcPts val="600"/>
                  </a:spcBef>
                  <a:spcAft>
                    <a:spcPts val="1200"/>
                  </a:spcAft>
                  <a:buNone/>
                </a:pPr>
                <a:r>
                  <a:rPr lang="en-US" dirty="0">
                    <a:solidFill>
                      <a:schemeClr val="tx1"/>
                    </a:solidFill>
                  </a:rPr>
                  <a:t>Zero </a:t>
                </a:r>
                <a:r>
                  <a:rPr lang="en-US" dirty="0" smtClean="0">
                    <a:solidFill>
                      <a:schemeClr val="tx1"/>
                    </a:solidFill>
                  </a:rPr>
                  <a:t>mean: Always </a:t>
                </a:r>
                <a:r>
                  <a:rPr lang="en-US" dirty="0">
                    <a:solidFill>
                      <a:schemeClr val="tx1"/>
                    </a:solidFill>
                  </a:rPr>
                  <a:t>holds for sample residuals</a:t>
                </a:r>
              </a:p>
              <a:p>
                <a:pPr marL="0" indent="0">
                  <a:spcBef>
                    <a:spcPts val="600"/>
                  </a:spcBef>
                  <a:spcAft>
                    <a:spcPts val="1200"/>
                  </a:spcAft>
                  <a:buNone/>
                </a:pPr>
                <a:r>
                  <a:rPr lang="en-US" dirty="0">
                    <a:solidFill>
                      <a:schemeClr val="tx1"/>
                    </a:solidFill>
                  </a:rPr>
                  <a:t>Constant </a:t>
                </a:r>
                <a:r>
                  <a:rPr lang="en-US" dirty="0" smtClean="0">
                    <a:solidFill>
                      <a:schemeClr val="tx1"/>
                    </a:solidFill>
                  </a:rPr>
                  <a:t>variance: Plot </a:t>
                </a:r>
                <a:r>
                  <a:rPr lang="en-US" dirty="0">
                    <a:solidFill>
                      <a:schemeClr val="tx1"/>
                    </a:solidFill>
                  </a:rPr>
                  <a:t>residuals vs. fits and/or compare SD’s of </a:t>
                </a:r>
                <a:r>
                  <a:rPr lang="en-US" dirty="0" smtClean="0">
                    <a:solidFill>
                      <a:schemeClr val="tx1"/>
                    </a:solidFill>
                  </a:rPr>
                  <a:t>groups</a:t>
                </a:r>
                <a:endParaRPr lang="en-US" dirty="0">
                  <a:solidFill>
                    <a:schemeClr val="tx1"/>
                  </a:solidFill>
                </a:endParaRPr>
              </a:p>
              <a:p>
                <a:pPr marL="0" indent="0">
                  <a:spcBef>
                    <a:spcPts val="600"/>
                  </a:spcBef>
                  <a:spcAft>
                    <a:spcPts val="1200"/>
                  </a:spcAft>
                  <a:buNone/>
                </a:pPr>
                <a:r>
                  <a:rPr lang="en-US" dirty="0">
                    <a:solidFill>
                      <a:schemeClr val="tx1"/>
                    </a:solidFill>
                  </a:rPr>
                  <a:t>(</a:t>
                </a:r>
                <a:r>
                  <a:rPr lang="en-US" i="1" dirty="0">
                    <a:solidFill>
                      <a:schemeClr val="tx1"/>
                    </a:solidFill>
                  </a:rPr>
                  <a:t>Check if some group s</a:t>
                </a:r>
                <a:r>
                  <a:rPr lang="en-US" i="1" baseline="-25000" dirty="0">
                    <a:solidFill>
                      <a:schemeClr val="tx1"/>
                    </a:solidFill>
                  </a:rPr>
                  <a:t>i</a:t>
                </a:r>
                <a:r>
                  <a:rPr lang="en-US" i="1" dirty="0">
                    <a:solidFill>
                      <a:schemeClr val="tx1"/>
                    </a:solidFill>
                  </a:rPr>
                  <a:t> is more than twice another</a:t>
                </a:r>
                <a:r>
                  <a:rPr lang="en-US" dirty="0">
                    <a:solidFill>
                      <a:schemeClr val="tx1"/>
                    </a:solidFill>
                  </a:rPr>
                  <a:t>)</a:t>
                </a:r>
              </a:p>
              <a:p>
                <a:pPr marL="0" indent="0">
                  <a:spcBef>
                    <a:spcPts val="600"/>
                  </a:spcBef>
                  <a:spcAft>
                    <a:spcPts val="1200"/>
                  </a:spcAft>
                  <a:buNone/>
                </a:pPr>
                <a:r>
                  <a:rPr lang="en-US" dirty="0">
                    <a:solidFill>
                      <a:schemeClr val="tx1"/>
                    </a:solidFill>
                  </a:rPr>
                  <a:t>Normality</a:t>
                </a:r>
                <a:r>
                  <a:rPr lang="en-US" dirty="0" smtClean="0">
                    <a:solidFill>
                      <a:schemeClr val="tx1"/>
                    </a:solidFill>
                  </a:rPr>
                  <a:t>: </a:t>
                </a:r>
                <a:r>
                  <a:rPr lang="en-US" dirty="0">
                    <a:solidFill>
                      <a:schemeClr val="tx1"/>
                    </a:solidFill>
                  </a:rPr>
                  <a:t>Histogram/normal plot of </a:t>
                </a:r>
                <a:r>
                  <a:rPr lang="en-US" dirty="0" smtClean="0">
                    <a:solidFill>
                      <a:schemeClr val="tx1"/>
                    </a:solidFill>
                  </a:rPr>
                  <a:t>residuals</a:t>
                </a:r>
              </a:p>
              <a:p>
                <a:pPr marL="0" indent="0">
                  <a:spcBef>
                    <a:spcPts val="600"/>
                  </a:spcBef>
                  <a:buNone/>
                </a:pPr>
                <a:r>
                  <a:rPr lang="en-US" dirty="0">
                    <a:solidFill>
                      <a:schemeClr val="tx1"/>
                    </a:solidFill>
                  </a:rPr>
                  <a:t>Independence</a:t>
                </a:r>
                <a:r>
                  <a:rPr lang="en-US" dirty="0"/>
                  <a:t>:  Pay attention to data </a:t>
                </a:r>
                <a:r>
                  <a:rPr lang="en-US" dirty="0" smtClean="0"/>
                  <a:t>collection</a:t>
                </a: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xfrm>
                <a:off x="247304" y="1407392"/>
                <a:ext cx="8515695" cy="4805217"/>
              </a:xfrm>
              <a:blipFill rotWithShape="1">
                <a:blip r:embed="rId3"/>
                <a:stretch>
                  <a:fillRect l="-1289" t="-1142" r="-1719"/>
                </a:stretch>
              </a:blipFill>
            </p:spPr>
            <p:txBody>
              <a:bodyPr/>
              <a:lstStyle/>
              <a:p>
                <a:r>
                  <a:rPr lang="en-US">
                    <a:noFill/>
                  </a:rPr>
                  <a:t> </a:t>
                </a:r>
              </a:p>
            </p:txBody>
          </p:sp>
        </mc:Fallback>
      </mc:AlternateContent>
    </p:spTree>
    <p:extLst>
      <p:ext uri="{BB962C8B-B14F-4D97-AF65-F5344CB8AC3E}">
        <p14:creationId xmlns:p14="http://schemas.microsoft.com/office/powerpoint/2010/main" val="38426916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bergerinvitels3e_lectureslides_ch01_fin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bergerinvitels3e_lectureslides_ch01_final</Template>
  <TotalTime>2387</TotalTime>
  <Words>380</Words>
  <Application>Microsoft Office PowerPoint</Application>
  <PresentationFormat>On-screen Show (4:3)</PresentationFormat>
  <Paragraphs>63</Paragraphs>
  <Slides>14</Slides>
  <Notes>9</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14</vt:i4>
      </vt:variant>
    </vt:vector>
  </HeadingPairs>
  <TitlesOfParts>
    <vt:vector size="23" baseType="lpstr">
      <vt:lpstr>ＭＳ Ｐゴシック</vt:lpstr>
      <vt:lpstr>Arial</vt:lpstr>
      <vt:lpstr>Arial Black</vt:lpstr>
      <vt:lpstr>Calibri</vt:lpstr>
      <vt:lpstr>Cambria Math</vt:lpstr>
      <vt:lpstr>Courier New</vt:lpstr>
      <vt:lpstr>Symbol</vt:lpstr>
      <vt:lpstr>Wingdings</vt:lpstr>
      <vt:lpstr>bergerinvitels3e_lectureslides_ch01_final</vt:lpstr>
      <vt:lpstr>Section 5.4</vt:lpstr>
      <vt:lpstr>Section 5.4 </vt:lpstr>
      <vt:lpstr>One-Way ANOVA Table (I groups)</vt:lpstr>
      <vt:lpstr>Example: FourExams (1 of 2)</vt:lpstr>
      <vt:lpstr>Compare Two Datasets (1 of 3)</vt:lpstr>
      <vt:lpstr>Compare Two Datasets (2 of 3)</vt:lpstr>
      <vt:lpstr>Compare Two Datasets (3 of 3)</vt:lpstr>
      <vt:lpstr>ANOVA Conditions</vt:lpstr>
      <vt:lpstr>Checking Error Conditions for ANOVA</vt:lpstr>
      <vt:lpstr>Example: FourExams (2 of 2)</vt:lpstr>
      <vt:lpstr>Residual Plots: Exam ANOVA</vt:lpstr>
      <vt:lpstr>Scope of Inference (1 of 2)</vt:lpstr>
      <vt:lpstr>Scope of Inference (2 of 2)</vt:lpstr>
      <vt:lpstr>Some Examples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5.4</dc:title>
  <dc:creator>Canon</dc:creator>
  <cp:lastModifiedBy>Newton, Andy</cp:lastModifiedBy>
  <cp:revision>553</cp:revision>
  <dcterms:created xsi:type="dcterms:W3CDTF">2015-10-23T14:29:37Z</dcterms:created>
  <dcterms:modified xsi:type="dcterms:W3CDTF">2018-08-30T15:11:29Z</dcterms:modified>
</cp:coreProperties>
</file>